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56" r:id="rId2"/>
    <p:sldId id="304" r:id="rId3"/>
    <p:sldId id="316" r:id="rId4"/>
    <p:sldId id="325" r:id="rId5"/>
    <p:sldId id="319" r:id="rId6"/>
    <p:sldId id="317" r:id="rId7"/>
    <p:sldId id="321" r:id="rId8"/>
    <p:sldId id="329" r:id="rId9"/>
    <p:sldId id="301" r:id="rId10"/>
    <p:sldId id="326" r:id="rId11"/>
    <p:sldId id="327" r:id="rId12"/>
    <p:sldId id="328" r:id="rId13"/>
    <p:sldId id="312" r:id="rId14"/>
    <p:sldId id="323" r:id="rId15"/>
    <p:sldId id="330" r:id="rId16"/>
    <p:sldId id="322" r:id="rId17"/>
  </p:sldIdLst>
  <p:sldSz cx="9144000" cy="6858000" type="screen4x3"/>
  <p:notesSz cx="6858000" cy="9144000"/>
  <p:defaultTextStyle>
    <a:defPPr>
      <a:defRPr lang="nb-NO"/>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6D9F1"/>
    <a:srgbClr val="33CC33"/>
    <a:srgbClr val="FF899B"/>
    <a:srgbClr val="0066CC"/>
    <a:srgbClr val="3A558A"/>
    <a:srgbClr val="95B3D7"/>
    <a:srgbClr val="99FF66"/>
    <a:srgbClr val="CCFF99"/>
    <a:srgbClr val="FFFF99"/>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ddels stil 3 - aks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Mørk stil 2 - aksent 1 / aks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Mørk stil 2 - aksent 3 / aks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iddels stil 1 - aks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iddels stil 3 - aks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iddels stil 2 - aks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112" autoAdjust="0"/>
  </p:normalViewPr>
  <p:slideViewPr>
    <p:cSldViewPr snapToObjects="1">
      <p:cViewPr>
        <p:scale>
          <a:sx n="94" d="100"/>
          <a:sy n="94" d="100"/>
        </p:scale>
        <p:origin x="-258" y="-60"/>
      </p:cViewPr>
      <p:guideLst>
        <p:guide orient="horz" pos="2160"/>
        <p:guide pos="43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EBA3B5DB-34E4-42AC-8C15-7923AAF7D443}" type="datetime1">
              <a:rPr lang="nb-NO"/>
              <a:pPr>
                <a:defRPr/>
              </a:pPr>
              <a:t>20.10.2013</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781D14E3-22BE-4284-9472-E05A156771D5}" type="slidenum">
              <a:rPr lang="nb-NO"/>
              <a:pPr>
                <a:defRPr/>
              </a:pPr>
              <a:t>‹#›</a:t>
            </a:fld>
            <a:endParaRPr lang="nb-NO"/>
          </a:p>
        </p:txBody>
      </p:sp>
    </p:spTree>
    <p:extLst>
      <p:ext uri="{BB962C8B-B14F-4D97-AF65-F5344CB8AC3E}">
        <p14:creationId xmlns="" xmlns:p14="http://schemas.microsoft.com/office/powerpoint/2010/main" val="1745571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nb-NO"/>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86562232-2880-4DC6-9833-C949498D8201}" type="datetime1">
              <a:rPr lang="nb-NO"/>
              <a:pPr>
                <a:defRPr/>
              </a:pPr>
              <a:t>20.10.2013</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b-NO"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nb-NO" noProof="0" smtClean="0"/>
              <a:t>Click to edit Master text styles</a:t>
            </a:r>
          </a:p>
          <a:p>
            <a:pPr lvl="1"/>
            <a:r>
              <a:rPr lang="nb-NO" noProof="0" smtClean="0"/>
              <a:t>Second level</a:t>
            </a:r>
          </a:p>
          <a:p>
            <a:pPr lvl="2"/>
            <a:r>
              <a:rPr lang="nb-NO" noProof="0" smtClean="0"/>
              <a:t>Third level</a:t>
            </a:r>
          </a:p>
          <a:p>
            <a:pPr lvl="3"/>
            <a:r>
              <a:rPr lang="nb-NO" noProof="0" smtClean="0"/>
              <a:t>Fourth level</a:t>
            </a:r>
          </a:p>
          <a:p>
            <a:pPr lvl="4"/>
            <a:r>
              <a:rPr lang="nb-NO"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B1C0FAA2-CE83-4620-8554-7C05D2C9AB71}" type="slidenum">
              <a:rPr lang="nb-NO"/>
              <a:pPr>
                <a:defRPr/>
              </a:pPr>
              <a:t>‹#›</a:t>
            </a:fld>
            <a:endParaRPr lang="nb-NO"/>
          </a:p>
        </p:txBody>
      </p:sp>
    </p:spTree>
    <p:extLst>
      <p:ext uri="{BB962C8B-B14F-4D97-AF65-F5344CB8AC3E}">
        <p14:creationId xmlns="" xmlns:p14="http://schemas.microsoft.com/office/powerpoint/2010/main" val="18728239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b-NO" dirty="0" smtClean="0"/>
              <a:t>Noe som er en</a:t>
            </a:r>
            <a:r>
              <a:rPr lang="nb-NO" baseline="0" dirty="0" smtClean="0"/>
              <a:t> viktig og tidkrevende del av </a:t>
            </a:r>
            <a:r>
              <a:rPr lang="nb-NO" dirty="0" smtClean="0"/>
              <a:t>modellutviklingen, er å ha kontroll på pådragene, dvs. det du putter inn i modellen.</a:t>
            </a:r>
            <a:r>
              <a:rPr lang="nb-NO" baseline="0" dirty="0" smtClean="0"/>
              <a:t> </a:t>
            </a:r>
            <a:r>
              <a:rPr lang="nb-NO" dirty="0" smtClean="0"/>
              <a:t>Ved å teste</a:t>
            </a:r>
            <a:r>
              <a:rPr lang="nb-NO" baseline="0" dirty="0" smtClean="0"/>
              <a:t> forskjellige pådrag i disse modellene, får vi erfaringer med hvordan modellene «bruker» pådragene. Hvordan bør vi legge inn tidevannet for at modellen skal fange opp tidevannet best mulig? Hvilket gitter gir best resultat? Osv. </a:t>
            </a:r>
            <a:endParaRPr lang="nb-NO" dirty="0" smtClean="0"/>
          </a:p>
          <a:p>
            <a:endParaRPr lang="nb-NO" dirty="0" smtClean="0"/>
          </a:p>
          <a:p>
            <a:r>
              <a:rPr lang="nb-NO" dirty="0" smtClean="0"/>
              <a:t>I prosjektet skal vi teste forskjellige modeller. I denne</a:t>
            </a:r>
            <a:r>
              <a:rPr lang="nb-NO" baseline="0" dirty="0" smtClean="0"/>
              <a:t> arbeidspakken arbeider vi foreløpig med tre modeller med tre forskjellige gitter-typer.</a:t>
            </a:r>
            <a:br>
              <a:rPr lang="nb-NO" baseline="0" dirty="0" smtClean="0"/>
            </a:br>
            <a:r>
              <a:rPr lang="nb-NO" baseline="0" dirty="0" smtClean="0"/>
              <a:t>- Den første modellen er et utdrag av NorKyst800 med en horisontal oppløsning på 800m. Her er vi godt i gang med å undersøke hvor nordlig rand bør plasseres.</a:t>
            </a:r>
          </a:p>
          <a:p>
            <a:pPr marL="0" indent="0">
              <a:buFontTx/>
              <a:buNone/>
            </a:pPr>
            <a:r>
              <a:rPr lang="nb-NO" baseline="0" dirty="0" smtClean="0"/>
              <a:t>- Den andre modellen jobber Peter mastergradsstudent med. Han skal se på effekten av å gå ned til 400m. Foreløpig har han bare satt opp modellen på 800m.</a:t>
            </a:r>
          </a:p>
          <a:p>
            <a:pPr marL="0" indent="0">
              <a:buFontTx/>
              <a:buNone/>
            </a:pPr>
            <a:r>
              <a:rPr lang="nb-NO" baseline="0" dirty="0" smtClean="0"/>
              <a:t>- Den tredje modellen har vi ikke kjørt enda, men vi har begynt å lage et gitter.</a:t>
            </a:r>
            <a:endParaRPr lang="nb-NO" dirty="0" smtClean="0"/>
          </a:p>
        </p:txBody>
      </p:sp>
      <p:sp>
        <p:nvSpPr>
          <p:cNvPr id="4" name="Plassholder for lysbildenummer 3"/>
          <p:cNvSpPr>
            <a:spLocks noGrp="1"/>
          </p:cNvSpPr>
          <p:nvPr>
            <p:ph type="sldNum" sz="quarter" idx="10"/>
          </p:nvPr>
        </p:nvSpPr>
        <p:spPr/>
        <p:txBody>
          <a:bodyPr/>
          <a:lstStyle/>
          <a:p>
            <a:pPr>
              <a:defRPr/>
            </a:pPr>
            <a:fld id="{B1C0FAA2-CE83-4620-8554-7C05D2C9AB71}" type="slidenum">
              <a:rPr lang="nb-NO" smtClean="0"/>
              <a:pPr>
                <a:defRPr/>
              </a:pPr>
              <a:t>4</a:t>
            </a:fld>
            <a:endParaRPr lang="nb-NO"/>
          </a:p>
        </p:txBody>
      </p:sp>
    </p:spTree>
    <p:extLst>
      <p:ext uri="{BB962C8B-B14F-4D97-AF65-F5344CB8AC3E}">
        <p14:creationId xmlns="" xmlns:p14="http://schemas.microsoft.com/office/powerpoint/2010/main" val="383580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smtClean="0"/>
          </a:p>
        </p:txBody>
      </p:sp>
      <p:sp>
        <p:nvSpPr>
          <p:cNvPr id="4" name="Plassholder for lysbildenummer 3"/>
          <p:cNvSpPr>
            <a:spLocks noGrp="1"/>
          </p:cNvSpPr>
          <p:nvPr>
            <p:ph type="sldNum" sz="quarter" idx="10"/>
          </p:nvPr>
        </p:nvSpPr>
        <p:spPr/>
        <p:txBody>
          <a:bodyPr/>
          <a:lstStyle/>
          <a:p>
            <a:pPr>
              <a:defRPr/>
            </a:pPr>
            <a:fld id="{B1C0FAA2-CE83-4620-8554-7C05D2C9AB71}" type="slidenum">
              <a:rPr lang="nb-NO" smtClean="0"/>
              <a:pPr>
                <a:defRPr/>
              </a:pPr>
              <a:t>5</a:t>
            </a:fld>
            <a:endParaRPr lang="nb-NO"/>
          </a:p>
        </p:txBody>
      </p:sp>
    </p:spTree>
    <p:extLst>
      <p:ext uri="{BB962C8B-B14F-4D97-AF65-F5344CB8AC3E}">
        <p14:creationId xmlns="" xmlns:p14="http://schemas.microsoft.com/office/powerpoint/2010/main" val="383580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B1C0FAA2-CE83-4620-8554-7C05D2C9AB71}" type="slidenum">
              <a:rPr lang="nb-NO" smtClean="0"/>
              <a:pPr>
                <a:defRPr/>
              </a:pPr>
              <a:t>8</a:t>
            </a:fld>
            <a:endParaRPr lang="nb-NO"/>
          </a:p>
        </p:txBody>
      </p:sp>
    </p:spTree>
    <p:extLst>
      <p:ext uri="{BB962C8B-B14F-4D97-AF65-F5344CB8AC3E}">
        <p14:creationId xmlns="" xmlns:p14="http://schemas.microsoft.com/office/powerpoint/2010/main" val="30659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399"/>
          </a:xfrm>
          <a:prstGeom prst="rect">
            <a:avLst/>
          </a:prstGeom>
        </p:spPr>
        <p:txBody>
          <a:bodyPr/>
          <a:lstStyle/>
          <a:p>
            <a:r>
              <a:rPr lang="nb-NO" smtClean="0"/>
              <a:t>Klikk for å redigere tittelstil</a:t>
            </a:r>
            <a:endParaRPr lang="nb-NO"/>
          </a:p>
        </p:txBody>
      </p:sp>
      <p:sp>
        <p:nvSpPr>
          <p:cNvPr id="3" name="Subtitle 2"/>
          <p:cNvSpPr>
            <a:spLocks noGrp="1"/>
          </p:cNvSpPr>
          <p:nvPr>
            <p:ph type="subTitle" idx="1"/>
          </p:nvPr>
        </p:nvSpPr>
        <p:spPr>
          <a:xfrm>
            <a:off x="685800" y="1219200"/>
            <a:ext cx="7772400" cy="990600"/>
          </a:xfrm>
          <a:prstGeom prst="rect">
            <a:avLst/>
          </a:prstGeom>
        </p:spPr>
        <p:txBody>
          <a:bodyPr/>
          <a:lstStyle>
            <a:lvl1pPr marL="0" indent="0" algn="l">
              <a:buNone/>
              <a:defRPr sz="2400">
                <a:solidFill>
                  <a:schemeClr val="tx1">
                    <a:tint val="75000"/>
                  </a:schemeClr>
                </a:solidFill>
                <a:latin typeface="Arail"/>
                <a:cs typeface="Arai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Date Placeholder 3"/>
          <p:cNvSpPr>
            <a:spLocks noGrp="1"/>
          </p:cNvSpPr>
          <p:nvPr>
            <p:ph type="dt" sz="half" idx="10"/>
          </p:nvPr>
        </p:nvSpPr>
        <p:spPr/>
        <p:txBody>
          <a:bodyPr/>
          <a:lstStyle>
            <a:lvl1pPr>
              <a:defRPr/>
            </a:lvl1pPr>
          </a:lstStyle>
          <a:p>
            <a:pPr>
              <a:defRPr/>
            </a:pPr>
            <a:fld id="{F454149F-B643-43AB-A388-A615BFF8B827}" type="datetime1">
              <a:rPr lang="nn-NO"/>
              <a:pPr>
                <a:defRPr/>
              </a:pPr>
              <a:t>20.10.2013</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E6607963-C2EB-41E1-AB2B-7B167E578E99}" type="slidenum">
              <a:rPr lang="nb-NO"/>
              <a:pPr>
                <a:defRPr/>
              </a:pPr>
              <a:t>‹#›</a:t>
            </a:fld>
            <a:endParaRPr lang="nb-NO"/>
          </a:p>
        </p:txBody>
      </p:sp>
    </p:spTree>
    <p:extLst>
      <p:ext uri="{BB962C8B-B14F-4D97-AF65-F5344CB8AC3E}">
        <p14:creationId xmlns="" xmlns:p14="http://schemas.microsoft.com/office/powerpoint/2010/main" val="259325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nb-NO" smtClean="0"/>
              <a:t>Klikk for å redigere tittelstil</a:t>
            </a:r>
            <a:endParaRPr lang="nb-NO"/>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lvl1pPr>
              <a:defRPr/>
            </a:lvl1pPr>
          </a:lstStyle>
          <a:p>
            <a:pPr>
              <a:defRPr/>
            </a:pPr>
            <a:fld id="{863E9376-6224-4453-AE82-8FB13C493EFA}" type="datetime1">
              <a:rPr lang="nn-NO"/>
              <a:pPr>
                <a:defRPr/>
              </a:pPr>
              <a:t>20.10.2013</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C3F84146-FC6C-4359-A182-918D69003491}" type="slidenum">
              <a:rPr lang="nb-NO"/>
              <a:pPr>
                <a:defRPr/>
              </a:pPr>
              <a:t>‹#›</a:t>
            </a:fld>
            <a:endParaRPr lang="nb-NO"/>
          </a:p>
        </p:txBody>
      </p:sp>
    </p:spTree>
    <p:extLst>
      <p:ext uri="{BB962C8B-B14F-4D97-AF65-F5344CB8AC3E}">
        <p14:creationId xmlns="" xmlns:p14="http://schemas.microsoft.com/office/powerpoint/2010/main" val="322801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nb-NO" smtClean="0"/>
              <a:t>Klikk for å redigere tittelstil</a:t>
            </a:r>
            <a:endParaRPr lang="nb-NO"/>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lvl1pPr>
              <a:defRPr/>
            </a:lvl1pPr>
          </a:lstStyle>
          <a:p>
            <a:pPr>
              <a:defRPr/>
            </a:pPr>
            <a:fld id="{208C9A95-CCB1-48A5-B530-DE86DD2CB8C7}" type="datetime1">
              <a:rPr lang="nn-NO"/>
              <a:pPr>
                <a:defRPr/>
              </a:pPr>
              <a:t>20.10.2013</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EAF27BD5-63E4-4D27-B6C8-260F7B00DB4F}" type="slidenum">
              <a:rPr lang="nb-NO"/>
              <a:pPr>
                <a:defRPr/>
              </a:pPr>
              <a:t>‹#›</a:t>
            </a:fld>
            <a:endParaRPr lang="nb-NO"/>
          </a:p>
        </p:txBody>
      </p:sp>
    </p:spTree>
    <p:extLst>
      <p:ext uri="{BB962C8B-B14F-4D97-AF65-F5344CB8AC3E}">
        <p14:creationId xmlns="" xmlns:p14="http://schemas.microsoft.com/office/powerpoint/2010/main" val="350153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a:prstGeom prst="rect">
            <a:avLst/>
          </a:prstGeom>
        </p:spPr>
        <p:txBody>
          <a:bodyPr/>
          <a:lstStyle/>
          <a:p>
            <a:r>
              <a:rPr lang="nb-NO" smtClean="0"/>
              <a:t>Klikk for å redigere tittelstil</a:t>
            </a:r>
            <a:endParaRPr lang="nb-NO"/>
          </a:p>
        </p:txBody>
      </p:sp>
      <p:sp>
        <p:nvSpPr>
          <p:cNvPr id="3" name="Content Placeholder 2"/>
          <p:cNvSpPr>
            <a:spLocks noGrp="1"/>
          </p:cNvSpPr>
          <p:nvPr>
            <p:ph idx="1"/>
          </p:nvPr>
        </p:nvSpPr>
        <p:spPr>
          <a:xfrm>
            <a:off x="685800" y="1600201"/>
            <a:ext cx="8001000" cy="3962400"/>
          </a:xfrm>
          <a:prstGeom prst="rect">
            <a:avLst/>
          </a:prstGeom>
        </p:spPr>
        <p:txBody>
          <a:bodyPr/>
          <a:lstStyle>
            <a:lvl3pPr>
              <a:buNone/>
              <a:defRPr/>
            </a:lvl3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lvl1pPr>
              <a:defRPr/>
            </a:lvl1pPr>
          </a:lstStyle>
          <a:p>
            <a:pPr>
              <a:defRPr/>
            </a:pPr>
            <a:fld id="{0F272787-3E27-47F7-97B1-733F9BEFAD78}" type="datetime1">
              <a:rPr lang="nn-NO"/>
              <a:pPr>
                <a:defRPr/>
              </a:pPr>
              <a:t>20.10.2013</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95637F54-468E-4701-BE87-AFB434E6EAE3}" type="slidenum">
              <a:rPr lang="nb-NO"/>
              <a:pPr>
                <a:defRPr/>
              </a:pPr>
              <a:t>‹#›</a:t>
            </a:fld>
            <a:endParaRPr lang="nb-NO"/>
          </a:p>
        </p:txBody>
      </p:sp>
    </p:spTree>
    <p:extLst>
      <p:ext uri="{BB962C8B-B14F-4D97-AF65-F5344CB8AC3E}">
        <p14:creationId xmlns="" xmlns:p14="http://schemas.microsoft.com/office/powerpoint/2010/main" val="351224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b-NO" smtClean="0"/>
              <a:t>Klikk for å redigere tittelstil</a:t>
            </a:r>
            <a:endParaRPr lang="nb-NO"/>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lvl1pPr>
              <a:defRPr/>
            </a:lvl1pPr>
          </a:lstStyle>
          <a:p>
            <a:pPr>
              <a:defRPr/>
            </a:pPr>
            <a:fld id="{4DB17D0C-05E7-4516-AE16-D2143E79898A}" type="datetime1">
              <a:rPr lang="nn-NO"/>
              <a:pPr>
                <a:defRPr/>
              </a:pPr>
              <a:t>20.10.2013</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B88ACA02-46B9-4F1F-A6D3-53DD802B12E7}" type="slidenum">
              <a:rPr lang="nb-NO"/>
              <a:pPr>
                <a:defRPr/>
              </a:pPr>
              <a:t>‹#›</a:t>
            </a:fld>
            <a:endParaRPr lang="nb-NO"/>
          </a:p>
        </p:txBody>
      </p:sp>
    </p:spTree>
    <p:extLst>
      <p:ext uri="{BB962C8B-B14F-4D97-AF65-F5344CB8AC3E}">
        <p14:creationId xmlns="" xmlns:p14="http://schemas.microsoft.com/office/powerpoint/2010/main" val="421878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nb-NO" smtClean="0"/>
              <a:t>Klikk for å redigere tittelstil</a:t>
            </a:r>
            <a:endParaRPr lang="nb-NO"/>
          </a:p>
        </p:txBody>
      </p:sp>
      <p:sp>
        <p:nvSpPr>
          <p:cNvPr id="3" name="Content Placeholder 2"/>
          <p:cNvSpPr>
            <a:spLocks noGrp="1"/>
          </p:cNvSpPr>
          <p:nvPr>
            <p:ph sz="half" idx="1"/>
          </p:nvPr>
        </p:nvSpPr>
        <p:spPr>
          <a:xfrm>
            <a:off x="457200" y="1600201"/>
            <a:ext cx="4038600"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Content Placeholder 3"/>
          <p:cNvSpPr>
            <a:spLocks noGrp="1"/>
          </p:cNvSpPr>
          <p:nvPr>
            <p:ph sz="half" idx="2"/>
          </p:nvPr>
        </p:nvSpPr>
        <p:spPr>
          <a:xfrm>
            <a:off x="4648200" y="1600200"/>
            <a:ext cx="4038600" cy="39624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Date Placeholder 3"/>
          <p:cNvSpPr>
            <a:spLocks noGrp="1"/>
          </p:cNvSpPr>
          <p:nvPr>
            <p:ph type="dt" sz="half" idx="10"/>
          </p:nvPr>
        </p:nvSpPr>
        <p:spPr/>
        <p:txBody>
          <a:bodyPr/>
          <a:lstStyle>
            <a:lvl1pPr>
              <a:defRPr/>
            </a:lvl1pPr>
          </a:lstStyle>
          <a:p>
            <a:pPr>
              <a:defRPr/>
            </a:pPr>
            <a:fld id="{5A33C405-11B5-4CE1-BB35-EE798FB816D2}" type="datetime1">
              <a:rPr lang="nn-NO"/>
              <a:pPr>
                <a:defRPr/>
              </a:pPr>
              <a:t>20.10.2013</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C54AFA9C-1D44-4F2E-BD72-B4AC061DCFAA}" type="slidenum">
              <a:rPr lang="nb-NO"/>
              <a:pPr>
                <a:defRPr/>
              </a:pPr>
              <a:t>‹#›</a:t>
            </a:fld>
            <a:endParaRPr lang="nb-NO"/>
          </a:p>
        </p:txBody>
      </p:sp>
    </p:spTree>
    <p:extLst>
      <p:ext uri="{BB962C8B-B14F-4D97-AF65-F5344CB8AC3E}">
        <p14:creationId xmlns="" xmlns:p14="http://schemas.microsoft.com/office/powerpoint/2010/main" val="226806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nb-NO" smtClean="0"/>
              <a:t>Klikk for å redigere tittelstil</a:t>
            </a:r>
            <a:endParaRPr lang="nb-NO"/>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457200" y="2174875"/>
            <a:ext cx="4040188" cy="34639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645025" y="2174875"/>
            <a:ext cx="4041775" cy="34639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Date Placeholder 3"/>
          <p:cNvSpPr>
            <a:spLocks noGrp="1"/>
          </p:cNvSpPr>
          <p:nvPr>
            <p:ph type="dt" sz="half" idx="10"/>
          </p:nvPr>
        </p:nvSpPr>
        <p:spPr/>
        <p:txBody>
          <a:bodyPr/>
          <a:lstStyle>
            <a:lvl1pPr>
              <a:defRPr/>
            </a:lvl1pPr>
          </a:lstStyle>
          <a:p>
            <a:pPr>
              <a:defRPr/>
            </a:pPr>
            <a:fld id="{41EC7159-933D-4037-9105-1E5FC5FE298B}" type="datetime1">
              <a:rPr lang="nn-NO"/>
              <a:pPr>
                <a:defRPr/>
              </a:pPr>
              <a:t>20.10.2013</a:t>
            </a:fld>
            <a:endParaRPr lang="nb-NO"/>
          </a:p>
        </p:txBody>
      </p:sp>
      <p:sp>
        <p:nvSpPr>
          <p:cNvPr id="8" name="Footer Placeholder 4"/>
          <p:cNvSpPr>
            <a:spLocks noGrp="1"/>
          </p:cNvSpPr>
          <p:nvPr>
            <p:ph type="ftr" sz="quarter" idx="11"/>
          </p:nvPr>
        </p:nvSpPr>
        <p:spPr/>
        <p:txBody>
          <a:bodyPr/>
          <a:lstStyle>
            <a:lvl1pPr>
              <a:defRPr/>
            </a:lvl1pPr>
          </a:lstStyle>
          <a:p>
            <a:pPr>
              <a:defRPr/>
            </a:pPr>
            <a:endParaRPr lang="nb-NO"/>
          </a:p>
        </p:txBody>
      </p:sp>
      <p:sp>
        <p:nvSpPr>
          <p:cNvPr id="9" name="Slide Number Placeholder 5"/>
          <p:cNvSpPr>
            <a:spLocks noGrp="1"/>
          </p:cNvSpPr>
          <p:nvPr>
            <p:ph type="sldNum" sz="quarter" idx="12"/>
          </p:nvPr>
        </p:nvSpPr>
        <p:spPr/>
        <p:txBody>
          <a:bodyPr/>
          <a:lstStyle>
            <a:lvl1pPr>
              <a:defRPr/>
            </a:lvl1pPr>
          </a:lstStyle>
          <a:p>
            <a:pPr>
              <a:defRPr/>
            </a:pPr>
            <a:fld id="{7A8618F3-B9B8-4AC6-A5E9-AA9912A79251}" type="slidenum">
              <a:rPr lang="nb-NO"/>
              <a:pPr>
                <a:defRPr/>
              </a:pPr>
              <a:t>‹#›</a:t>
            </a:fld>
            <a:endParaRPr lang="nb-NO"/>
          </a:p>
        </p:txBody>
      </p:sp>
    </p:spTree>
    <p:extLst>
      <p:ext uri="{BB962C8B-B14F-4D97-AF65-F5344CB8AC3E}">
        <p14:creationId xmlns="" xmlns:p14="http://schemas.microsoft.com/office/powerpoint/2010/main" val="224380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nb-NO" smtClean="0"/>
              <a:t>Klikk for å redigere tittelstil</a:t>
            </a:r>
            <a:endParaRPr lang="nb-NO"/>
          </a:p>
        </p:txBody>
      </p:sp>
      <p:sp>
        <p:nvSpPr>
          <p:cNvPr id="3" name="Date Placeholder 3"/>
          <p:cNvSpPr>
            <a:spLocks noGrp="1"/>
          </p:cNvSpPr>
          <p:nvPr>
            <p:ph type="dt" sz="half" idx="10"/>
          </p:nvPr>
        </p:nvSpPr>
        <p:spPr/>
        <p:txBody>
          <a:bodyPr/>
          <a:lstStyle>
            <a:lvl1pPr>
              <a:defRPr/>
            </a:lvl1pPr>
          </a:lstStyle>
          <a:p>
            <a:pPr>
              <a:defRPr/>
            </a:pPr>
            <a:fld id="{2F459120-6DA7-4469-8937-EB023E8C8B60}" type="datetime1">
              <a:rPr lang="nn-NO"/>
              <a:pPr>
                <a:defRPr/>
              </a:pPr>
              <a:t>20.10.2013</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p>
        </p:txBody>
      </p:sp>
      <p:sp>
        <p:nvSpPr>
          <p:cNvPr id="5" name="Slide Number Placeholder 5"/>
          <p:cNvSpPr>
            <a:spLocks noGrp="1"/>
          </p:cNvSpPr>
          <p:nvPr>
            <p:ph type="sldNum" sz="quarter" idx="12"/>
          </p:nvPr>
        </p:nvSpPr>
        <p:spPr/>
        <p:txBody>
          <a:bodyPr/>
          <a:lstStyle>
            <a:lvl1pPr>
              <a:defRPr/>
            </a:lvl1pPr>
          </a:lstStyle>
          <a:p>
            <a:pPr>
              <a:defRPr/>
            </a:pPr>
            <a:fld id="{87E942FE-1212-494D-B28A-F8EDD5042908}" type="slidenum">
              <a:rPr lang="nb-NO"/>
              <a:pPr>
                <a:defRPr/>
              </a:pPr>
              <a:t>‹#›</a:t>
            </a:fld>
            <a:endParaRPr lang="nb-NO"/>
          </a:p>
        </p:txBody>
      </p:sp>
    </p:spTree>
    <p:extLst>
      <p:ext uri="{BB962C8B-B14F-4D97-AF65-F5344CB8AC3E}">
        <p14:creationId xmlns="" xmlns:p14="http://schemas.microsoft.com/office/powerpoint/2010/main" val="290566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E6F3A1-78D5-4543-A6EC-42028401CADE}" type="datetime1">
              <a:rPr lang="nn-NO"/>
              <a:pPr>
                <a:defRPr/>
              </a:pPr>
              <a:t>20.10.2013</a:t>
            </a:fld>
            <a:endParaRPr lang="nb-NO"/>
          </a:p>
        </p:txBody>
      </p:sp>
      <p:sp>
        <p:nvSpPr>
          <p:cNvPr id="3" name="Footer Placeholder 4"/>
          <p:cNvSpPr>
            <a:spLocks noGrp="1"/>
          </p:cNvSpPr>
          <p:nvPr>
            <p:ph type="ftr" sz="quarter" idx="11"/>
          </p:nvPr>
        </p:nvSpPr>
        <p:spPr/>
        <p:txBody>
          <a:bodyPr/>
          <a:lstStyle>
            <a:lvl1pPr>
              <a:defRPr/>
            </a:lvl1pPr>
          </a:lstStyle>
          <a:p>
            <a:pPr>
              <a:defRPr/>
            </a:pPr>
            <a:endParaRPr lang="nb-NO"/>
          </a:p>
        </p:txBody>
      </p:sp>
      <p:sp>
        <p:nvSpPr>
          <p:cNvPr id="4" name="Slide Number Placeholder 5"/>
          <p:cNvSpPr>
            <a:spLocks noGrp="1"/>
          </p:cNvSpPr>
          <p:nvPr>
            <p:ph type="sldNum" sz="quarter" idx="12"/>
          </p:nvPr>
        </p:nvSpPr>
        <p:spPr/>
        <p:txBody>
          <a:bodyPr/>
          <a:lstStyle>
            <a:lvl1pPr>
              <a:defRPr/>
            </a:lvl1pPr>
          </a:lstStyle>
          <a:p>
            <a:pPr>
              <a:defRPr/>
            </a:pPr>
            <a:fld id="{E62C1B98-62AD-48EB-8165-BBF0578BDE47}" type="slidenum">
              <a:rPr lang="nb-NO"/>
              <a:pPr>
                <a:defRPr/>
              </a:pPr>
              <a:t>‹#›</a:t>
            </a:fld>
            <a:endParaRPr lang="nb-NO"/>
          </a:p>
        </p:txBody>
      </p:sp>
    </p:spTree>
    <p:extLst>
      <p:ext uri="{BB962C8B-B14F-4D97-AF65-F5344CB8AC3E}">
        <p14:creationId xmlns="" xmlns:p14="http://schemas.microsoft.com/office/powerpoint/2010/main" val="285679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nb-NO" smtClean="0"/>
              <a:t>Klikk for å redigere tittelstil</a:t>
            </a:r>
            <a:endParaRPr lang="nb-NO"/>
          </a:p>
        </p:txBody>
      </p:sp>
      <p:sp>
        <p:nvSpPr>
          <p:cNvPr id="3" name="Content Placeholder 2"/>
          <p:cNvSpPr>
            <a:spLocks noGrp="1"/>
          </p:cNvSpPr>
          <p:nvPr>
            <p:ph idx="1"/>
          </p:nvPr>
        </p:nvSpPr>
        <p:spPr>
          <a:xfrm>
            <a:off x="3575050" y="273050"/>
            <a:ext cx="5111750" cy="536575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Text Placeholder 3"/>
          <p:cNvSpPr>
            <a:spLocks noGrp="1"/>
          </p:cNvSpPr>
          <p:nvPr>
            <p:ph type="body" sz="half" idx="2"/>
          </p:nvPr>
        </p:nvSpPr>
        <p:spPr>
          <a:xfrm>
            <a:off x="457200" y="1435101"/>
            <a:ext cx="3008313" cy="42037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3"/>
          <p:cNvSpPr>
            <a:spLocks noGrp="1"/>
          </p:cNvSpPr>
          <p:nvPr>
            <p:ph type="dt" sz="half" idx="10"/>
          </p:nvPr>
        </p:nvSpPr>
        <p:spPr/>
        <p:txBody>
          <a:bodyPr/>
          <a:lstStyle>
            <a:lvl1pPr>
              <a:defRPr/>
            </a:lvl1pPr>
          </a:lstStyle>
          <a:p>
            <a:pPr>
              <a:defRPr/>
            </a:pPr>
            <a:fld id="{40673B75-23F4-4E09-8A55-FCC34D6A993C}" type="datetime1">
              <a:rPr lang="nn-NO"/>
              <a:pPr>
                <a:defRPr/>
              </a:pPr>
              <a:t>20.10.2013</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B4F18D9C-34AA-4EFD-A91D-189A1DFB0BCC}" type="slidenum">
              <a:rPr lang="nb-NO"/>
              <a:pPr>
                <a:defRPr/>
              </a:pPr>
              <a:t>‹#›</a:t>
            </a:fld>
            <a:endParaRPr lang="nb-NO"/>
          </a:p>
        </p:txBody>
      </p:sp>
    </p:spTree>
    <p:extLst>
      <p:ext uri="{BB962C8B-B14F-4D97-AF65-F5344CB8AC3E}">
        <p14:creationId xmlns="" xmlns:p14="http://schemas.microsoft.com/office/powerpoint/2010/main" val="1844674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b-NO" smtClean="0"/>
              <a:t>Klikk for å redigere tittelstil</a:t>
            </a:r>
            <a:endParaRPr lang="nb-NO"/>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3"/>
          <p:cNvSpPr>
            <a:spLocks noGrp="1"/>
          </p:cNvSpPr>
          <p:nvPr>
            <p:ph type="dt" sz="half" idx="10"/>
          </p:nvPr>
        </p:nvSpPr>
        <p:spPr/>
        <p:txBody>
          <a:bodyPr/>
          <a:lstStyle>
            <a:lvl1pPr>
              <a:defRPr/>
            </a:lvl1pPr>
          </a:lstStyle>
          <a:p>
            <a:pPr>
              <a:defRPr/>
            </a:pPr>
            <a:fld id="{6B3B055F-2339-494A-BF1B-60FCC14AB39A}" type="datetime1">
              <a:rPr lang="nn-NO"/>
              <a:pPr>
                <a:defRPr/>
              </a:pPr>
              <a:t>20.10.2013</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AA5FA3B4-8E24-4AA3-BAEE-8457804CFA34}" type="slidenum">
              <a:rPr lang="nb-NO"/>
              <a:pPr>
                <a:defRPr/>
              </a:pPr>
              <a:t>‹#›</a:t>
            </a:fld>
            <a:endParaRPr lang="nb-NO"/>
          </a:p>
        </p:txBody>
      </p:sp>
    </p:spTree>
    <p:extLst>
      <p:ext uri="{BB962C8B-B14F-4D97-AF65-F5344CB8AC3E}">
        <p14:creationId xmlns="" xmlns:p14="http://schemas.microsoft.com/office/powerpoint/2010/main" val="37014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DEF_underlag2.wmf"/>
          <p:cNvPicPr>
            <a:picLocks noChangeAspect="1"/>
          </p:cNvPicPr>
          <p:nvPr/>
        </p:nvPicPr>
        <p:blipFill>
          <a:blip r:embed="rId13">
            <a:extLst>
              <a:ext uri="{28A0092B-C50C-407E-A947-70E740481C1C}">
                <a14:useLocalDpi xmlns=""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85800" y="274638"/>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 name="Date Placeholder 3"/>
          <p:cNvSpPr>
            <a:spLocks noGrp="1"/>
          </p:cNvSpPr>
          <p:nvPr>
            <p:ph type="dt" sz="half" idx="2"/>
          </p:nvPr>
        </p:nvSpPr>
        <p:spPr>
          <a:xfrm>
            <a:off x="1905000" y="5949950"/>
            <a:ext cx="1778000" cy="406400"/>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latin typeface="Arail" charset="0"/>
              </a:defRPr>
            </a:lvl1pPr>
          </a:lstStyle>
          <a:p>
            <a:pPr>
              <a:defRPr/>
            </a:pPr>
            <a:fld id="{63ABEFE0-3E71-4988-9E79-258538ECC240}" type="datetime1">
              <a:rPr lang="nn-NO"/>
              <a:pPr>
                <a:defRPr/>
              </a:pPr>
              <a:t>20.10.2013</a:t>
            </a:fld>
            <a:endParaRPr lang="nb-NO"/>
          </a:p>
        </p:txBody>
      </p:sp>
      <p:sp>
        <p:nvSpPr>
          <p:cNvPr id="11" name="Footer Placeholder 4"/>
          <p:cNvSpPr>
            <a:spLocks noGrp="1"/>
          </p:cNvSpPr>
          <p:nvPr>
            <p:ph type="ftr" sz="quarter" idx="3"/>
          </p:nvPr>
        </p:nvSpPr>
        <p:spPr>
          <a:xfrm>
            <a:off x="6248400" y="6035675"/>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latin typeface="Arail" charset="0"/>
              </a:defRPr>
            </a:lvl1pPr>
          </a:lstStyle>
          <a:p>
            <a:pPr>
              <a:defRPr/>
            </a:pPr>
            <a:endParaRPr lang="nb-NO"/>
          </a:p>
        </p:txBody>
      </p:sp>
      <p:sp>
        <p:nvSpPr>
          <p:cNvPr id="12" name="Slide Number Placeholder 5"/>
          <p:cNvSpPr>
            <a:spLocks noGrp="1"/>
          </p:cNvSpPr>
          <p:nvPr>
            <p:ph type="sldNum" sz="quarter" idx="4"/>
          </p:nvPr>
        </p:nvSpPr>
        <p:spPr>
          <a:xfrm>
            <a:off x="8305800" y="6035675"/>
            <a:ext cx="3810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latin typeface="Arail" charset="0"/>
              </a:defRPr>
            </a:lvl1pPr>
          </a:lstStyle>
          <a:p>
            <a:pPr>
              <a:defRPr/>
            </a:pPr>
            <a:fld id="{AA6A89B4-B79E-46CD-B18A-9897B37DCC31}" type="slidenum">
              <a:rPr lang="nb-NO"/>
              <a:pPr>
                <a:defRPr/>
              </a:pPr>
              <a:t>‹#›</a:t>
            </a:fld>
            <a:endParaRPr lang="nb-NO"/>
          </a:p>
        </p:txBody>
      </p:sp>
      <p:pic>
        <p:nvPicPr>
          <p:cNvPr id="1031" name="Picture 14"/>
          <p:cNvPicPr>
            <a:picLocks noChangeAspect="1"/>
          </p:cNvPicPr>
          <p:nvPr/>
        </p:nvPicPr>
        <p:blipFill>
          <a:blip r:embed="rId14">
            <a:extLst>
              <a:ext uri="{28A0092B-C50C-407E-A947-70E740481C1C}">
                <a14:useLocalDpi xmlns="" xmlns:a14="http://schemas.microsoft.com/office/drawing/2010/main" val="0"/>
              </a:ext>
            </a:extLst>
          </a:blip>
          <a:srcRect/>
          <a:stretch>
            <a:fillRect/>
          </a:stretch>
        </p:blipFill>
        <p:spPr bwMode="auto">
          <a:xfrm>
            <a:off x="0" y="5948363"/>
            <a:ext cx="15494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eaLnBrk="1" fontAlgn="base" hangingPunct="1">
        <a:spcBef>
          <a:spcPct val="0"/>
        </a:spcBef>
        <a:spcAft>
          <a:spcPct val="0"/>
        </a:spcAft>
        <a:defRPr sz="3600" kern="1200">
          <a:solidFill>
            <a:srgbClr val="7F7F7F"/>
          </a:solidFill>
          <a:latin typeface="Arail"/>
          <a:ea typeface="ＭＳ Ｐゴシック" pitchFamily="-108" charset="-128"/>
          <a:cs typeface="Arail"/>
        </a:defRPr>
      </a:lvl1pPr>
      <a:lvl2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2pPr>
      <a:lvl3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3pPr>
      <a:lvl4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4pPr>
      <a:lvl5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5pPr>
      <a:lvl6pPr marL="4572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6pPr>
      <a:lvl7pPr marL="9144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7pPr>
      <a:lvl8pPr marL="13716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8pPr>
      <a:lvl9pPr marL="18288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hyperlink" Target="http://www.fjordos.no/"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fjordos.n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rotWithShape="1">
          <a:blip r:embed="rId2">
            <a:extLst>
              <a:ext uri="{28A0092B-C50C-407E-A947-70E740481C1C}">
                <a14:useLocalDpi xmlns="" xmlns:a14="http://schemas.microsoft.com/office/drawing/2010/main" val="0"/>
              </a:ext>
            </a:extLst>
          </a:blip>
          <a:srcRect r="32491"/>
          <a:stretch/>
        </p:blipFill>
        <p:spPr>
          <a:xfrm>
            <a:off x="6654016" y="2418253"/>
            <a:ext cx="2337584" cy="2309527"/>
          </a:xfrm>
          <a:prstGeom prst="rect">
            <a:avLst/>
          </a:prstGeom>
          <a:scene3d>
            <a:camera prst="orthographicFront"/>
            <a:lightRig rig="threePt" dir="t"/>
          </a:scene3d>
          <a:sp3d>
            <a:bevelT/>
          </a:sp3d>
        </p:spPr>
      </p:pic>
      <p:sp>
        <p:nvSpPr>
          <p:cNvPr id="2050" name="Title 1"/>
          <p:cNvSpPr>
            <a:spLocks noGrp="1"/>
          </p:cNvSpPr>
          <p:nvPr>
            <p:ph type="ctrTitle"/>
          </p:nvPr>
        </p:nvSpPr>
        <p:spPr>
          <a:xfrm>
            <a:off x="533400" y="525016"/>
            <a:ext cx="7772400" cy="1391816"/>
          </a:xfrm>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Ny Oslofjordmodell</a:t>
            </a:r>
            <a:b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br>
            <a:r>
              <a:rPr lang="nb-NO" sz="2800"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 for varsling av strøm, </a:t>
            </a:r>
            <a:r>
              <a:rPr lang="nb-NO" sz="2800"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v</a:t>
            </a:r>
            <a:r>
              <a:rPr lang="nb-NO" sz="2800"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annstand og hydrografi</a:t>
            </a:r>
            <a:endParaRPr lang="nb-NO" dirty="0" smtClean="0">
              <a:solidFill>
                <a:srgbClr val="3A558A"/>
              </a:solidFill>
              <a:latin typeface="Arail" charset="0"/>
              <a:ea typeface="ＭＳ Ｐゴシック" pitchFamily="34" charset="-128"/>
              <a:cs typeface="Arail" charset="0"/>
            </a:endParaRPr>
          </a:p>
        </p:txBody>
      </p:sp>
      <p:pic>
        <p:nvPicPr>
          <p:cNvPr id="2" name="Bild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1"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7" name="Bilde 6"/>
          <p:cNvPicPr>
            <a:picLocks noChangeAspect="1"/>
          </p:cNvPicPr>
          <p:nvPr/>
        </p:nvPicPr>
        <p:blipFill rotWithShape="1">
          <a:blip r:embed="rId4">
            <a:extLst>
              <a:ext uri="{28A0092B-C50C-407E-A947-70E740481C1C}">
                <a14:useLocalDpi xmlns="" xmlns:a14="http://schemas.microsoft.com/office/drawing/2010/main" val="0"/>
              </a:ext>
            </a:extLst>
          </a:blip>
          <a:srcRect r="3018" b="3159"/>
          <a:stretch/>
        </p:blipFill>
        <p:spPr>
          <a:xfrm>
            <a:off x="92031" y="2418253"/>
            <a:ext cx="3471544" cy="2309527"/>
          </a:xfrm>
          <a:prstGeom prst="rect">
            <a:avLst/>
          </a:prstGeom>
          <a:scene3d>
            <a:camera prst="orthographicFront"/>
            <a:lightRig rig="threePt" dir="t"/>
          </a:scene3d>
          <a:sp3d>
            <a:bevelT/>
          </a:sp3d>
        </p:spPr>
      </p:pic>
      <p:pic>
        <p:nvPicPr>
          <p:cNvPr id="4" name="Bilde 3"/>
          <p:cNvPicPr>
            <a:picLocks noChangeAspect="1"/>
          </p:cNvPicPr>
          <p:nvPr/>
        </p:nvPicPr>
        <p:blipFill rotWithShape="1">
          <a:blip r:embed="rId5">
            <a:extLst>
              <a:ext uri="{BEBA8EAE-BF5A-486C-A8C5-ECC9F3942E4B}">
                <a14:imgProps xmlns="" xmlns:a14="http://schemas.microsoft.com/office/drawing/2010/main">
                  <a14:imgLayer r:embed="rId6">
                    <a14:imgEffect>
                      <a14:brightnessContrast bright="20000" contrast="-20000"/>
                    </a14:imgEffect>
                  </a14:imgLayer>
                </a14:imgProps>
              </a:ext>
              <a:ext uri="{28A0092B-C50C-407E-A947-70E740481C1C}">
                <a14:useLocalDpi xmlns="" xmlns:a14="http://schemas.microsoft.com/office/drawing/2010/main" val="0"/>
              </a:ext>
            </a:extLst>
          </a:blip>
          <a:srcRect l="6642" t="7186"/>
          <a:stretch/>
        </p:blipFill>
        <p:spPr>
          <a:xfrm>
            <a:off x="2298679" y="2060848"/>
            <a:ext cx="4563104" cy="3024336"/>
          </a:xfrm>
          <a:prstGeom prst="rect">
            <a:avLst/>
          </a:prstGeom>
          <a:scene3d>
            <a:camera prst="orthographicFront"/>
            <a:lightRig rig="threePt" dir="t"/>
          </a:scene3d>
          <a:sp3d>
            <a:bevelT/>
          </a:sp3d>
        </p:spPr>
      </p:pic>
      <p:sp>
        <p:nvSpPr>
          <p:cNvPr id="9" name="TekstSylinder 8"/>
          <p:cNvSpPr txBox="1"/>
          <p:nvPr/>
        </p:nvSpPr>
        <p:spPr>
          <a:xfrm>
            <a:off x="2459102" y="4328756"/>
            <a:ext cx="4242255" cy="646331"/>
          </a:xfrm>
          <a:prstGeom prst="rect">
            <a:avLst/>
          </a:prstGeom>
          <a:noFill/>
        </p:spPr>
        <p:txBody>
          <a:bodyPr wrap="square" rtlCol="0">
            <a:spAutoFit/>
          </a:bodyPr>
          <a:lstStyle/>
          <a:p>
            <a:pPr algn="ctr"/>
            <a:r>
              <a:rPr lang="en-GB" b="1" dirty="0" smtClean="0">
                <a:solidFill>
                  <a:schemeClr val="bg1"/>
                </a:solidFill>
              </a:rPr>
              <a:t>AP 1: </a:t>
            </a:r>
            <a:br>
              <a:rPr lang="en-GB" b="1" dirty="0" smtClean="0">
                <a:solidFill>
                  <a:schemeClr val="bg1"/>
                </a:solidFill>
              </a:rPr>
            </a:br>
            <a:r>
              <a:rPr lang="en-GB" b="1" dirty="0" err="1" smtClean="0">
                <a:solidFill>
                  <a:schemeClr val="bg1"/>
                </a:solidFill>
              </a:rPr>
              <a:t>Utvikle</a:t>
            </a:r>
            <a:r>
              <a:rPr lang="en-GB" b="1" dirty="0" smtClean="0">
                <a:solidFill>
                  <a:schemeClr val="bg1"/>
                </a:solidFill>
              </a:rPr>
              <a:t> </a:t>
            </a:r>
            <a:r>
              <a:rPr lang="en-GB" b="1" dirty="0" err="1" smtClean="0">
                <a:solidFill>
                  <a:schemeClr val="bg1"/>
                </a:solidFill>
              </a:rPr>
              <a:t>ny</a:t>
            </a:r>
            <a:r>
              <a:rPr lang="en-GB" b="1" dirty="0" smtClean="0">
                <a:solidFill>
                  <a:schemeClr val="bg1"/>
                </a:solidFill>
              </a:rPr>
              <a:t> </a:t>
            </a:r>
            <a:r>
              <a:rPr lang="en-GB" b="1" dirty="0" err="1" smtClean="0">
                <a:solidFill>
                  <a:schemeClr val="bg1"/>
                </a:solidFill>
              </a:rPr>
              <a:t>Oslofjordmodell</a:t>
            </a:r>
            <a:endParaRPr lang="en-GB" b="1" dirty="0">
              <a:solidFill>
                <a:schemeClr val="bg1"/>
              </a:solidFill>
            </a:endParaRPr>
          </a:p>
        </p:txBody>
      </p:sp>
      <p:sp>
        <p:nvSpPr>
          <p:cNvPr id="10" name="TekstSylinder 9"/>
          <p:cNvSpPr txBox="1"/>
          <p:nvPr/>
        </p:nvSpPr>
        <p:spPr>
          <a:xfrm>
            <a:off x="92030" y="4005591"/>
            <a:ext cx="2206648" cy="646331"/>
          </a:xfrm>
          <a:prstGeom prst="rect">
            <a:avLst/>
          </a:prstGeom>
          <a:noFill/>
        </p:spPr>
        <p:txBody>
          <a:bodyPr wrap="square" rtlCol="0">
            <a:spAutoFit/>
          </a:bodyPr>
          <a:lstStyle/>
          <a:p>
            <a:pPr algn="ctr"/>
            <a:r>
              <a:rPr lang="en-GB" b="1" dirty="0" smtClean="0">
                <a:solidFill>
                  <a:schemeClr val="bg1"/>
                </a:solidFill>
              </a:rPr>
              <a:t>AP 2: </a:t>
            </a:r>
            <a:br>
              <a:rPr lang="en-GB" b="1" dirty="0" smtClean="0">
                <a:solidFill>
                  <a:schemeClr val="bg1"/>
                </a:solidFill>
              </a:rPr>
            </a:br>
            <a:r>
              <a:rPr lang="en-GB" b="1" dirty="0" err="1" smtClean="0">
                <a:solidFill>
                  <a:schemeClr val="bg1"/>
                </a:solidFill>
              </a:rPr>
              <a:t>Oljedrift</a:t>
            </a:r>
            <a:endParaRPr lang="en-GB" b="1" dirty="0">
              <a:solidFill>
                <a:schemeClr val="bg1"/>
              </a:solidFill>
            </a:endParaRPr>
          </a:p>
        </p:txBody>
      </p:sp>
      <p:sp>
        <p:nvSpPr>
          <p:cNvPr id="12" name="TekstSylinder 11"/>
          <p:cNvSpPr txBox="1"/>
          <p:nvPr/>
        </p:nvSpPr>
        <p:spPr>
          <a:xfrm>
            <a:off x="6861782" y="4030252"/>
            <a:ext cx="1886681" cy="646331"/>
          </a:xfrm>
          <a:prstGeom prst="rect">
            <a:avLst/>
          </a:prstGeom>
          <a:noFill/>
        </p:spPr>
        <p:txBody>
          <a:bodyPr wrap="square" rtlCol="0">
            <a:spAutoFit/>
          </a:bodyPr>
          <a:lstStyle/>
          <a:p>
            <a:pPr algn="ctr"/>
            <a:r>
              <a:rPr lang="en-GB" b="1" dirty="0" smtClean="0">
                <a:solidFill>
                  <a:schemeClr val="bg1"/>
                </a:solidFill>
              </a:rPr>
              <a:t>AP 3: </a:t>
            </a:r>
            <a:r>
              <a:rPr lang="en-GB" b="1" dirty="0" err="1" smtClean="0">
                <a:solidFill>
                  <a:schemeClr val="bg1"/>
                </a:solidFill>
              </a:rPr>
              <a:t>Havneutvikling</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3: Moss havn</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3866666"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nb-NO" sz="2800" dirty="0" smtClean="0"/>
              <a:t>Nytt gitter:</a:t>
            </a:r>
          </a:p>
          <a:p>
            <a:pPr>
              <a:buFont typeface="Wingdings" panose="05000000000000000000" pitchFamily="2" charset="2"/>
              <a:buChar char="Ø"/>
            </a:pPr>
            <a:r>
              <a:rPr lang="nb-NO" sz="2400" dirty="0" smtClean="0"/>
              <a:t>Store bokser (75m) der</a:t>
            </a:r>
            <a:br>
              <a:rPr lang="nb-NO" sz="2400" dirty="0" smtClean="0"/>
            </a:br>
            <a:r>
              <a:rPr lang="nb-NO" sz="2400" dirty="0" smtClean="0"/>
              <a:t>det er tilstrekkelig</a:t>
            </a:r>
          </a:p>
          <a:p>
            <a:pPr>
              <a:buFont typeface="Wingdings" panose="05000000000000000000" pitchFamily="2" charset="2"/>
              <a:buChar char="Ø"/>
            </a:pPr>
            <a:r>
              <a:rPr lang="nb-NO" sz="2400" dirty="0" smtClean="0"/>
              <a:t>Små bokser (&lt; 10m) ved</a:t>
            </a:r>
            <a:br>
              <a:rPr lang="nb-NO" sz="2400" dirty="0" smtClean="0"/>
            </a:br>
            <a:r>
              <a:rPr lang="nb-NO" sz="2400" dirty="0" smtClean="0"/>
              <a:t>behov</a:t>
            </a:r>
            <a:endParaRPr lang="nb-NO" sz="2000" dirty="0"/>
          </a:p>
          <a:p>
            <a:pPr marL="0" indent="0">
              <a:buNone/>
            </a:pPr>
            <a:endParaRPr lang="nb-NO" sz="2800" dirty="0" smtClean="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10</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7" name="Bild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52466" y="1412776"/>
            <a:ext cx="3930896" cy="4200054"/>
          </a:xfrm>
          <a:prstGeom prst="rect">
            <a:avLst/>
          </a:prstGeom>
        </p:spPr>
      </p:pic>
    </p:spTree>
    <p:extLst>
      <p:ext uri="{BB962C8B-B14F-4D97-AF65-F5344CB8AC3E}">
        <p14:creationId xmlns="" xmlns:p14="http://schemas.microsoft.com/office/powerpoint/2010/main" val="3832312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683568" y="427038"/>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kern="1200">
                <a:solidFill>
                  <a:srgbClr val="7F7F7F"/>
                </a:solidFill>
                <a:latin typeface="Arail"/>
                <a:ea typeface="ＭＳ Ｐゴシック" pitchFamily="-108" charset="-128"/>
                <a:cs typeface="Arail"/>
              </a:defRPr>
            </a:lvl1pPr>
            <a:lvl2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2pPr>
            <a:lvl3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3pPr>
            <a:lvl4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4pPr>
            <a:lvl5pPr algn="l" defTabSz="457200" rtl="0" eaLnBrk="1" fontAlgn="base" hangingPunct="1">
              <a:spcBef>
                <a:spcPct val="0"/>
              </a:spcBef>
              <a:spcAft>
                <a:spcPct val="0"/>
              </a:spcAft>
              <a:defRPr sz="3600">
                <a:solidFill>
                  <a:srgbClr val="7F7F7F"/>
                </a:solidFill>
                <a:latin typeface="Arail" charset="0"/>
                <a:ea typeface="ＭＳ Ｐゴシック" pitchFamily="-108" charset="-128"/>
                <a:cs typeface="Arail" charset="0"/>
              </a:defRPr>
            </a:lvl5pPr>
            <a:lvl6pPr marL="4572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6pPr>
            <a:lvl7pPr marL="9144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7pPr>
            <a:lvl8pPr marL="13716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8pPr>
            <a:lvl9pPr marL="1828800" algn="l" defTabSz="457200" rtl="0" eaLnBrk="1" fontAlgn="base" hangingPunct="1">
              <a:spcBef>
                <a:spcPct val="0"/>
              </a:spcBef>
              <a:spcAft>
                <a:spcPct val="0"/>
              </a:spcAft>
              <a:defRPr sz="3600">
                <a:solidFill>
                  <a:srgbClr val="7F7F7F"/>
                </a:solidFill>
                <a:latin typeface="Arail" charset="0"/>
                <a:ea typeface="ＭＳ Ｐゴシック" pitchFamily="-108" charset="-128"/>
              </a:defRPr>
            </a:lvl9p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3: Moss havn</a:t>
            </a:r>
            <a:b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br>
            <a:r>
              <a:rPr lang="nb-NO" sz="2000" b="1" i="1" dirty="0" smtClean="0">
                <a:solidFill>
                  <a:srgbClr val="3A558A"/>
                </a:solidFill>
              </a:rPr>
              <a:t>– endrede strømforhold i havneområdet</a:t>
            </a:r>
            <a:endParaRPr lang="nb-NO" sz="2000" b="1" i="1" dirty="0">
              <a:solidFill>
                <a:srgbClr val="3A558A"/>
              </a:solidFill>
            </a:endParaRPr>
          </a:p>
        </p:txBody>
      </p:sp>
      <p:sp>
        <p:nvSpPr>
          <p:cNvPr id="3075" name="Content Placeholder 2"/>
          <p:cNvSpPr>
            <a:spLocks noGrp="1"/>
          </p:cNvSpPr>
          <p:nvPr>
            <p:ph idx="1"/>
          </p:nvPr>
        </p:nvSpPr>
        <p:spPr bwMode="auto">
          <a:xfrm>
            <a:off x="685800" y="1484784"/>
            <a:ext cx="8001000"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nb-NO" sz="2800" dirty="0" smtClean="0"/>
          </a:p>
          <a:p>
            <a:pPr marL="0" indent="0">
              <a:buNone/>
            </a:pPr>
            <a:r>
              <a:rPr lang="nb-NO" sz="2800" dirty="0" smtClean="0"/>
              <a:t>Behov for innspill </a:t>
            </a:r>
          </a:p>
          <a:p>
            <a:pPr marL="0" indent="0">
              <a:buNone/>
            </a:pPr>
            <a:r>
              <a:rPr lang="nb-NO" sz="2800" dirty="0" smtClean="0"/>
              <a:t>på utbyggingsplaner</a:t>
            </a:r>
          </a:p>
          <a:p>
            <a:pPr>
              <a:buFont typeface="Wingdings" panose="05000000000000000000" pitchFamily="2" charset="2"/>
              <a:buChar char="Ø"/>
            </a:pPr>
            <a:r>
              <a:rPr lang="nb-NO" sz="2800" dirty="0" smtClean="0"/>
              <a:t>Ett gitter per </a:t>
            </a:r>
            <a:br>
              <a:rPr lang="nb-NO" sz="2800" dirty="0" smtClean="0"/>
            </a:br>
            <a:r>
              <a:rPr lang="nb-NO" sz="2800" dirty="0" smtClean="0"/>
              <a:t>havnegeometri</a:t>
            </a: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11</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11" name="Bild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37462" y="2060848"/>
            <a:ext cx="4527268" cy="3202910"/>
          </a:xfrm>
          <a:prstGeom prst="rect">
            <a:avLst/>
          </a:prstGeom>
        </p:spPr>
      </p:pic>
    </p:spTree>
    <p:extLst>
      <p:ext uri="{BB962C8B-B14F-4D97-AF65-F5344CB8AC3E}">
        <p14:creationId xmlns="" xmlns:p14="http://schemas.microsoft.com/office/powerpoint/2010/main" val="3832312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275856" y="2016204"/>
            <a:ext cx="5292080" cy="3577446"/>
          </a:xfrm>
          <a:prstGeom prst="rect">
            <a:avLst/>
          </a:prstGeom>
          <a:scene3d>
            <a:camera prst="orthographicFront"/>
            <a:lightRig rig="threePt" dir="t"/>
          </a:scene3d>
          <a:sp3d>
            <a:bevelT/>
          </a:sp3d>
        </p:spPr>
      </p:pic>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3: Moss havn</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8001000"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nb-NO" sz="2800" dirty="0" smtClean="0"/>
              <a:t>Behov for innspill på lokalkjente </a:t>
            </a:r>
          </a:p>
          <a:p>
            <a:pPr>
              <a:buFont typeface="Wingdings" panose="05000000000000000000" pitchFamily="2" charset="2"/>
              <a:buChar char="Ø"/>
            </a:pPr>
            <a:r>
              <a:rPr lang="nb-NO" sz="2800" dirty="0" smtClean="0"/>
              <a:t>Intervjurunde</a:t>
            </a:r>
            <a:endParaRPr lang="nb-NO" sz="2400" dirty="0" smtClean="0"/>
          </a:p>
          <a:p>
            <a:pPr lvl="1">
              <a:buFont typeface="Wingdings" pitchFamily="2" charset="2"/>
              <a:buChar char="v"/>
            </a:pPr>
            <a:endParaRPr lang="nb-NO" sz="2400" dirty="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12</a:t>
            </a:fld>
            <a:endParaRPr lang="nb-NO" smtClean="0">
              <a:solidFill>
                <a:srgbClr val="898989"/>
              </a:solidFill>
              <a:latin typeface="Arail" charset="0"/>
            </a:endParaRPr>
          </a:p>
        </p:txBody>
      </p:sp>
      <p:pic>
        <p:nvPicPr>
          <p:cNvPr id="8" name="Bild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Tree>
    <p:extLst>
      <p:ext uri="{BB962C8B-B14F-4D97-AF65-F5344CB8AC3E}">
        <p14:creationId xmlns="" xmlns:p14="http://schemas.microsoft.com/office/powerpoint/2010/main" val="461485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 8"/>
          <p:cNvGraphicFramePr>
            <a:graphicFrameLocks noGrp="1"/>
          </p:cNvGraphicFramePr>
          <p:nvPr>
            <p:extLst>
              <p:ext uri="{D42A27DB-BD31-4B8C-83A1-F6EECF244321}">
                <p14:modId xmlns="" xmlns:p14="http://schemas.microsoft.com/office/powerpoint/2010/main" val="3403748106"/>
              </p:ext>
            </p:extLst>
          </p:nvPr>
        </p:nvGraphicFramePr>
        <p:xfrm>
          <a:off x="107504" y="306402"/>
          <a:ext cx="8964492" cy="5292006"/>
        </p:xfrm>
        <a:graphic>
          <a:graphicData uri="http://schemas.openxmlformats.org/drawingml/2006/table">
            <a:tbl>
              <a:tblPr firstRow="1" firstCol="1" bandRow="1"/>
              <a:tblGrid>
                <a:gridCol w="720080"/>
                <a:gridCol w="4752528"/>
                <a:gridCol w="317444"/>
                <a:gridCol w="317444"/>
                <a:gridCol w="317444"/>
                <a:gridCol w="317444"/>
                <a:gridCol w="317444"/>
                <a:gridCol w="317444"/>
                <a:gridCol w="317444"/>
                <a:gridCol w="317444"/>
                <a:gridCol w="317444"/>
                <a:gridCol w="317444"/>
                <a:gridCol w="317444"/>
              </a:tblGrid>
              <a:tr h="308461">
                <a:tc rowSpan="2" gridSpan="2">
                  <a:txBody>
                    <a:bodyPr/>
                    <a:lstStyle/>
                    <a:p>
                      <a:pPr algn="just">
                        <a:spcAft>
                          <a:spcPts val="0"/>
                        </a:spcAft>
                      </a:pPr>
                      <a:r>
                        <a:rPr lang="nb-NO" sz="2000" b="1" dirty="0">
                          <a:solidFill>
                            <a:srgbClr val="FFFFFF"/>
                          </a:solidFill>
                          <a:effectLst/>
                          <a:latin typeface="Times New Roman"/>
                        </a:rPr>
                        <a:t>Prosjektperiode: 1. mars 2013 – 31. </a:t>
                      </a:r>
                      <a:r>
                        <a:rPr lang="nb-NO" sz="2000" b="1" dirty="0" err="1" smtClean="0">
                          <a:solidFill>
                            <a:srgbClr val="FFFFFF"/>
                          </a:solidFill>
                          <a:effectLst/>
                          <a:latin typeface="Times New Roman"/>
                        </a:rPr>
                        <a:t>des</a:t>
                      </a:r>
                      <a:r>
                        <a:rPr lang="nb-NO" sz="2000" b="1" dirty="0" smtClean="0">
                          <a:solidFill>
                            <a:srgbClr val="FFFFFF"/>
                          </a:solidFill>
                          <a:effectLst/>
                          <a:latin typeface="Times New Roman"/>
                        </a:rPr>
                        <a:t> </a:t>
                      </a:r>
                      <a:r>
                        <a:rPr lang="nb-NO" sz="2000" b="1" dirty="0">
                          <a:solidFill>
                            <a:srgbClr val="FFFFFF"/>
                          </a:solidFill>
                          <a:effectLst/>
                          <a:latin typeface="Times New Roman"/>
                        </a:rPr>
                        <a:t>2015</a:t>
                      </a:r>
                      <a:endParaRPr lang="nb-NO" sz="20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c rowSpan="2" hMerge="1">
                  <a:txBody>
                    <a:bodyPr/>
                    <a:lstStyle/>
                    <a:p>
                      <a:endParaRPr lang="en-GB"/>
                    </a:p>
                  </a:txBody>
                  <a:tcPr/>
                </a:tc>
                <a:tc gridSpan="3">
                  <a:txBody>
                    <a:bodyPr/>
                    <a:lstStyle/>
                    <a:p>
                      <a:pPr algn="ctr">
                        <a:spcAft>
                          <a:spcPts val="0"/>
                        </a:spcAft>
                      </a:pPr>
                      <a:r>
                        <a:rPr lang="nb-NO" sz="1800" b="1" dirty="0">
                          <a:solidFill>
                            <a:srgbClr val="FFFFFF"/>
                          </a:solidFill>
                          <a:effectLst/>
                          <a:latin typeface="Calibri"/>
                          <a:cs typeface="Calibri"/>
                        </a:rPr>
                        <a:t>2013</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gridSpan="4">
                  <a:txBody>
                    <a:bodyPr/>
                    <a:lstStyle/>
                    <a:p>
                      <a:pPr algn="ctr">
                        <a:spcAft>
                          <a:spcPts val="0"/>
                        </a:spcAft>
                      </a:pPr>
                      <a:r>
                        <a:rPr lang="nb-NO" sz="1800" b="1" dirty="0">
                          <a:solidFill>
                            <a:srgbClr val="FFFFFF"/>
                          </a:solidFill>
                          <a:effectLst/>
                          <a:latin typeface="Calibri"/>
                          <a:cs typeface="Calibri"/>
                        </a:rPr>
                        <a:t>2014</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spcAft>
                          <a:spcPts val="0"/>
                        </a:spcAft>
                      </a:pPr>
                      <a:r>
                        <a:rPr lang="nb-NO" sz="1800" b="1" dirty="0">
                          <a:solidFill>
                            <a:srgbClr val="FFFFFF"/>
                          </a:solidFill>
                          <a:effectLst/>
                          <a:latin typeface="Calibri"/>
                          <a:cs typeface="Calibri"/>
                        </a:rPr>
                        <a:t>2015</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08461">
                <a:tc gridSpan="2" vMerge="1">
                  <a:txBody>
                    <a:bodyPr/>
                    <a:lstStyle/>
                    <a:p>
                      <a:endParaRPr lang="en-GB"/>
                    </a:p>
                  </a:txBody>
                  <a:tcPr/>
                </a:tc>
                <a:tc hMerge="1" vMerge="1">
                  <a:txBody>
                    <a:bodyPr/>
                    <a:lstStyle/>
                    <a:p>
                      <a:endParaRPr lang="en-GB"/>
                    </a:p>
                  </a:txBody>
                  <a:tcPr/>
                </a:tc>
                <a:tc>
                  <a:txBody>
                    <a:bodyPr/>
                    <a:lstStyle/>
                    <a:p>
                      <a:pPr algn="ctr">
                        <a:spcAft>
                          <a:spcPts val="0"/>
                        </a:spcAft>
                      </a:pPr>
                      <a:r>
                        <a:rPr lang="nb-NO" sz="1800" b="1" dirty="0">
                          <a:solidFill>
                            <a:srgbClr val="FFFFFF"/>
                          </a:solidFill>
                          <a:effectLst/>
                          <a:latin typeface="Calibri"/>
                          <a:cs typeface="Calibri"/>
                        </a:rPr>
                        <a:t>2</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1</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a:solidFill>
                            <a:srgbClr val="FFFFFF"/>
                          </a:solidFill>
                          <a:effectLst/>
                          <a:latin typeface="Calibri"/>
                          <a:cs typeface="Calibri"/>
                        </a:rPr>
                        <a:t>2</a:t>
                      </a:r>
                      <a:endParaRPr lang="nb-NO" sz="18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1</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2</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03158">
                <a:tc rowSpan="6">
                  <a:txBody>
                    <a:bodyPr/>
                    <a:lstStyle/>
                    <a:p>
                      <a:pPr marL="71755" marR="71755" algn="ctr">
                        <a:spcAft>
                          <a:spcPts val="0"/>
                        </a:spcAft>
                      </a:pPr>
                      <a:r>
                        <a:rPr lang="nb-NO" sz="1800" b="1" dirty="0">
                          <a:solidFill>
                            <a:schemeClr val="tx1"/>
                          </a:solidFill>
                          <a:effectLst/>
                          <a:latin typeface="Calibri"/>
                          <a:cs typeface="Calibri"/>
                        </a:rPr>
                        <a:t>AP1: Ny </a:t>
                      </a:r>
                      <a:r>
                        <a:rPr lang="nb-NO" sz="1800" b="1" dirty="0" smtClean="0">
                          <a:solidFill>
                            <a:schemeClr val="tx1"/>
                          </a:solidFill>
                          <a:effectLst/>
                          <a:latin typeface="Calibri"/>
                          <a:cs typeface="Calibri"/>
                        </a:rPr>
                        <a:t>modell</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a:effectLst/>
                          <a:latin typeface="Calibri"/>
                          <a:cs typeface="Calibri"/>
                        </a:rPr>
                        <a:t>Sette opp Oslofjord-800 i ROMS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37744">
                <a:tc vMerge="1">
                  <a:txBody>
                    <a:bodyPr/>
                    <a:lstStyle/>
                    <a:p>
                      <a:endParaRPr lang="en-GB"/>
                    </a:p>
                  </a:txBody>
                  <a:tcPr/>
                </a:tc>
                <a:tc>
                  <a:txBody>
                    <a:bodyPr/>
                    <a:lstStyle/>
                    <a:p>
                      <a:pPr algn="just">
                        <a:spcAft>
                          <a:spcPts val="0"/>
                        </a:spcAft>
                      </a:pPr>
                      <a:r>
                        <a:rPr lang="nb-NO" sz="1600">
                          <a:effectLst/>
                          <a:latin typeface="Calibri"/>
                          <a:cs typeface="Calibri"/>
                        </a:rPr>
                        <a:t>Sette opp FjordOs i FVCOM</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FF899B"/>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chemeClr val="accent1">
                        <a:lumMod val="40000"/>
                        <a:lumOff val="60000"/>
                      </a:schemeClr>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45307">
                <a:tc vMerge="1">
                  <a:txBody>
                    <a:bodyPr/>
                    <a:lstStyle/>
                    <a:p>
                      <a:endParaRPr lang="en-GB"/>
                    </a:p>
                  </a:txBody>
                  <a:tcPr/>
                </a:tc>
                <a:tc>
                  <a:txBody>
                    <a:bodyPr/>
                    <a:lstStyle/>
                    <a:p>
                      <a:pPr algn="just">
                        <a:spcAft>
                          <a:spcPts val="0"/>
                        </a:spcAft>
                      </a:pPr>
                      <a:r>
                        <a:rPr lang="nb-NO" sz="1600">
                          <a:effectLst/>
                          <a:latin typeface="Calibri"/>
                          <a:cs typeface="Calibri"/>
                        </a:rPr>
                        <a:t>Teste modelloppsettene teknisk, inklusive testkjøringer</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74899">
                <a:tc vMerge="1">
                  <a:txBody>
                    <a:bodyPr/>
                    <a:lstStyle/>
                    <a:p>
                      <a:endParaRPr lang="en-GB"/>
                    </a:p>
                  </a:txBody>
                  <a:tcPr/>
                </a:tc>
                <a:tc>
                  <a:txBody>
                    <a:bodyPr/>
                    <a:lstStyle/>
                    <a:p>
                      <a:pPr algn="just">
                        <a:spcAft>
                          <a:spcPts val="0"/>
                        </a:spcAft>
                      </a:pPr>
                      <a:r>
                        <a:rPr lang="nb-NO" sz="1600" dirty="0">
                          <a:effectLst/>
                          <a:latin typeface="Calibri"/>
                          <a:cs typeface="Calibri"/>
                        </a:rPr>
                        <a:t>Utføre realistiske simuleringer</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98486">
                <a:tc vMerge="1">
                  <a:txBody>
                    <a:bodyPr/>
                    <a:lstStyle/>
                    <a:p>
                      <a:endParaRPr lang="en-GB"/>
                    </a:p>
                  </a:txBody>
                  <a:tcPr/>
                </a:tc>
                <a:tc>
                  <a:txBody>
                    <a:bodyPr/>
                    <a:lstStyle/>
                    <a:p>
                      <a:pPr algn="just">
                        <a:spcAft>
                          <a:spcPts val="0"/>
                        </a:spcAft>
                      </a:pPr>
                      <a:r>
                        <a:rPr lang="nb-NO" sz="1600">
                          <a:effectLst/>
                          <a:latin typeface="Calibri"/>
                          <a:cs typeface="Calibri"/>
                        </a:rPr>
                        <a:t>Evaluere resultatene mot observasjoner og hverandre</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63587">
                <a:tc vMerge="1">
                  <a:txBody>
                    <a:bodyPr/>
                    <a:lstStyle/>
                    <a:p>
                      <a:endParaRPr lang="en-GB"/>
                    </a:p>
                  </a:txBody>
                  <a:tcPr/>
                </a:tc>
                <a:tc>
                  <a:txBody>
                    <a:bodyPr/>
                    <a:lstStyle/>
                    <a:p>
                      <a:pPr algn="just">
                        <a:spcAft>
                          <a:spcPts val="0"/>
                        </a:spcAft>
                      </a:pPr>
                      <a:r>
                        <a:rPr lang="nb-NO" sz="1600">
                          <a:effectLst/>
                          <a:latin typeface="Calibri"/>
                          <a:cs typeface="Calibri"/>
                        </a:rPr>
                        <a:t>Rapportere og publisere</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r>
              <a:tr h="143158">
                <a:tc rowSpan="6">
                  <a:txBody>
                    <a:bodyPr/>
                    <a:lstStyle/>
                    <a:p>
                      <a:pPr marL="71755" marR="71755" algn="ctr">
                        <a:spcAft>
                          <a:spcPts val="0"/>
                        </a:spcAft>
                      </a:pPr>
                      <a:r>
                        <a:rPr lang="nb-NO" sz="1800" b="1" dirty="0">
                          <a:solidFill>
                            <a:schemeClr val="tx1"/>
                          </a:solidFill>
                          <a:effectLst/>
                          <a:latin typeface="Calibri"/>
                          <a:cs typeface="Calibri"/>
                        </a:rPr>
                        <a:t>AP2: Oljedrift</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dirty="0">
                          <a:effectLst/>
                          <a:latin typeface="Calibri"/>
                          <a:cs typeface="Calibri"/>
                        </a:rPr>
                        <a:t>Innhente data og kartlegge drivbaner for Godafoss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highlight>
                            <a:srgbClr val="0000FF"/>
                          </a:highligh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highlight>
                            <a:srgbClr val="0000FF"/>
                          </a:highligh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94737">
                <a:tc vMerge="1">
                  <a:txBody>
                    <a:bodyPr/>
                    <a:lstStyle/>
                    <a:p>
                      <a:endParaRPr lang="en-GB"/>
                    </a:p>
                  </a:txBody>
                  <a:tcPr/>
                </a:tc>
                <a:tc>
                  <a:txBody>
                    <a:bodyPr/>
                    <a:lstStyle/>
                    <a:p>
                      <a:pPr algn="just">
                        <a:spcAft>
                          <a:spcPts val="0"/>
                        </a:spcAft>
                      </a:pPr>
                      <a:r>
                        <a:rPr lang="nb-NO" sz="1600">
                          <a:effectLst/>
                          <a:latin typeface="Calibri"/>
                          <a:cs typeface="Calibri"/>
                        </a:rPr>
                        <a:t>Beregne drivbaner for Godafoss med Oslofjord-800</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46316">
                <a:tc vMerge="1">
                  <a:txBody>
                    <a:bodyPr/>
                    <a:lstStyle/>
                    <a:p>
                      <a:endParaRPr lang="en-GB"/>
                    </a:p>
                  </a:txBody>
                  <a:tcPr/>
                </a:tc>
                <a:tc>
                  <a:txBody>
                    <a:bodyPr/>
                    <a:lstStyle/>
                    <a:p>
                      <a:pPr algn="just">
                        <a:spcAft>
                          <a:spcPts val="0"/>
                        </a:spcAft>
                      </a:pPr>
                      <a:r>
                        <a:rPr lang="nb-NO" sz="1600">
                          <a:effectLst/>
                          <a:latin typeface="Calibri"/>
                          <a:cs typeface="Calibri"/>
                        </a:rPr>
                        <a:t>Beregne drivbaner for Godafoss med FjordOs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24941">
                <a:tc vMerge="1">
                  <a:txBody>
                    <a:bodyPr/>
                    <a:lstStyle/>
                    <a:p>
                      <a:endParaRPr lang="en-GB"/>
                    </a:p>
                  </a:txBody>
                  <a:tcPr/>
                </a:tc>
                <a:tc>
                  <a:txBody>
                    <a:bodyPr/>
                    <a:lstStyle/>
                    <a:p>
                      <a:pPr algn="just">
                        <a:spcAft>
                          <a:spcPts val="0"/>
                        </a:spcAft>
                      </a:pPr>
                      <a:r>
                        <a:rPr lang="nb-NO" sz="1600">
                          <a:effectLst/>
                          <a:latin typeface="Calibri"/>
                          <a:cs typeface="Calibri"/>
                        </a:rPr>
                        <a:t>Validere utslipp fra Godafoss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32504">
                <a:tc vMerge="1">
                  <a:txBody>
                    <a:bodyPr/>
                    <a:lstStyle/>
                    <a:p>
                      <a:endParaRPr lang="en-GB"/>
                    </a:p>
                  </a:txBody>
                  <a:tcPr/>
                </a:tc>
                <a:tc>
                  <a:txBody>
                    <a:bodyPr/>
                    <a:lstStyle/>
                    <a:p>
                      <a:pPr algn="just">
                        <a:spcAft>
                          <a:spcPts val="0"/>
                        </a:spcAft>
                      </a:pPr>
                      <a:r>
                        <a:rPr lang="nb-NO" sz="1600">
                          <a:effectLst/>
                          <a:latin typeface="Calibri"/>
                          <a:cs typeface="Calibri"/>
                        </a:rPr>
                        <a:t>Simulere utslipp fra Slagentangen</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53008">
                <a:tc vMerge="1">
                  <a:txBody>
                    <a:bodyPr/>
                    <a:lstStyle/>
                    <a:p>
                      <a:endParaRPr lang="en-GB"/>
                    </a:p>
                  </a:txBody>
                  <a:tcPr/>
                </a:tc>
                <a:tc>
                  <a:txBody>
                    <a:bodyPr/>
                    <a:lstStyle/>
                    <a:p>
                      <a:pPr algn="just">
                        <a:spcAft>
                          <a:spcPts val="0"/>
                        </a:spcAft>
                      </a:pPr>
                      <a:r>
                        <a:rPr lang="nb-NO" sz="1600" dirty="0">
                          <a:effectLst/>
                          <a:latin typeface="Calibri"/>
                          <a:cs typeface="Calibri"/>
                        </a:rPr>
                        <a:t>Rapportere og evt. publisere</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r>
              <a:tr h="207670">
                <a:tc rowSpan="6">
                  <a:txBody>
                    <a:bodyPr/>
                    <a:lstStyle/>
                    <a:p>
                      <a:pPr marL="71755" marR="71755" algn="ctr">
                        <a:spcAft>
                          <a:spcPts val="0"/>
                        </a:spcAft>
                      </a:pPr>
                      <a:r>
                        <a:rPr lang="nb-NO" sz="1800" b="1" dirty="0">
                          <a:solidFill>
                            <a:schemeClr val="tx1"/>
                          </a:solidFill>
                          <a:effectLst/>
                          <a:latin typeface="Calibri"/>
                          <a:cs typeface="Calibri"/>
                        </a:rPr>
                        <a:t>AP3: </a:t>
                      </a:r>
                      <a:r>
                        <a:rPr lang="nb-NO" sz="1800" b="1" dirty="0" smtClean="0">
                          <a:solidFill>
                            <a:schemeClr val="tx1"/>
                          </a:solidFill>
                          <a:effectLst/>
                          <a:latin typeface="Calibri"/>
                          <a:cs typeface="Calibri"/>
                        </a:rPr>
                        <a:t>Havne-utvikling</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a:effectLst/>
                          <a:latin typeface="Calibri"/>
                          <a:cs typeface="Calibri"/>
                        </a:rPr>
                        <a:t>Kartlegge behov i Moss havn</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87241">
                <a:tc vMerge="1">
                  <a:txBody>
                    <a:bodyPr/>
                    <a:lstStyle/>
                    <a:p>
                      <a:endParaRPr lang="en-GB"/>
                    </a:p>
                  </a:txBody>
                  <a:tcPr/>
                </a:tc>
                <a:tc>
                  <a:txBody>
                    <a:bodyPr/>
                    <a:lstStyle/>
                    <a:p>
                      <a:pPr algn="just">
                        <a:spcAft>
                          <a:spcPts val="0"/>
                        </a:spcAft>
                      </a:pPr>
                      <a:r>
                        <a:rPr lang="nb-NO" sz="1600" dirty="0">
                          <a:effectLst/>
                          <a:latin typeface="Calibri"/>
                          <a:cs typeface="Calibri"/>
                        </a:rPr>
                        <a:t>Sette opp detaljmodell </a:t>
                      </a:r>
                      <a:r>
                        <a:rPr lang="nb-NO" sz="1600" dirty="0" smtClean="0">
                          <a:effectLst/>
                          <a:latin typeface="Calibri"/>
                          <a:cs typeface="Calibri"/>
                        </a:rPr>
                        <a:t>for Moss havn</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66812">
                <a:tc vMerge="1">
                  <a:txBody>
                    <a:bodyPr/>
                    <a:lstStyle/>
                    <a:p>
                      <a:endParaRPr lang="en-GB"/>
                    </a:p>
                  </a:txBody>
                  <a:tcPr/>
                </a:tc>
                <a:tc>
                  <a:txBody>
                    <a:bodyPr/>
                    <a:lstStyle/>
                    <a:p>
                      <a:pPr algn="just">
                        <a:spcAft>
                          <a:spcPts val="0"/>
                        </a:spcAft>
                      </a:pPr>
                      <a:r>
                        <a:rPr lang="nb-NO" sz="1600" dirty="0">
                          <a:effectLst/>
                          <a:latin typeface="Calibri"/>
                          <a:cs typeface="Calibri"/>
                        </a:rPr>
                        <a:t>Teste ulike typer havnedesign med </a:t>
                      </a:r>
                      <a:r>
                        <a:rPr lang="nb-NO" sz="1600" dirty="0" smtClean="0">
                          <a:effectLst/>
                          <a:latin typeface="Calibri"/>
                          <a:cs typeface="Calibri"/>
                        </a:rPr>
                        <a:t>detaljmodell</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46383">
                <a:tc vMerge="1">
                  <a:txBody>
                    <a:bodyPr/>
                    <a:lstStyle/>
                    <a:p>
                      <a:endParaRPr lang="en-GB"/>
                    </a:p>
                  </a:txBody>
                  <a:tcPr/>
                </a:tc>
                <a:tc>
                  <a:txBody>
                    <a:bodyPr/>
                    <a:lstStyle/>
                    <a:p>
                      <a:pPr algn="just">
                        <a:spcAft>
                          <a:spcPts val="0"/>
                        </a:spcAft>
                      </a:pPr>
                      <a:r>
                        <a:rPr lang="nb-NO" sz="1600" dirty="0">
                          <a:effectLst/>
                          <a:latin typeface="Calibri"/>
                          <a:cs typeface="Calibri"/>
                        </a:rPr>
                        <a:t>Teste ulike typer havnedesign med </a:t>
                      </a:r>
                      <a:r>
                        <a:rPr lang="nb-NO" sz="1600" dirty="0" err="1">
                          <a:effectLst/>
                          <a:latin typeface="Calibri"/>
                          <a:cs typeface="Calibri"/>
                        </a:rPr>
                        <a:t>FjordOs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97962">
                <a:tc vMerge="1">
                  <a:txBody>
                    <a:bodyPr/>
                    <a:lstStyle/>
                    <a:p>
                      <a:endParaRPr lang="en-GB"/>
                    </a:p>
                  </a:txBody>
                  <a:tcPr/>
                </a:tc>
                <a:tc>
                  <a:txBody>
                    <a:bodyPr/>
                    <a:lstStyle/>
                    <a:p>
                      <a:pPr algn="just">
                        <a:spcAft>
                          <a:spcPts val="0"/>
                        </a:spcAft>
                      </a:pPr>
                      <a:r>
                        <a:rPr lang="nb-NO" sz="1600" dirty="0">
                          <a:effectLst/>
                          <a:latin typeface="Calibri"/>
                          <a:cs typeface="Calibri"/>
                        </a:rPr>
                        <a:t>Sammenligne resultatene fra ROMS med </a:t>
                      </a:r>
                      <a:r>
                        <a:rPr lang="nb-NO" sz="1600" dirty="0" err="1">
                          <a:effectLst/>
                          <a:latin typeface="Calibri"/>
                          <a:cs typeface="Calibri"/>
                        </a:rPr>
                        <a:t>FjordOs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31125">
                <a:tc vMerge="1">
                  <a:txBody>
                    <a:bodyPr/>
                    <a:lstStyle/>
                    <a:p>
                      <a:endParaRPr lang="en-GB"/>
                    </a:p>
                  </a:txBody>
                  <a:tcPr/>
                </a:tc>
                <a:tc>
                  <a:txBody>
                    <a:bodyPr/>
                    <a:lstStyle/>
                    <a:p>
                      <a:pPr algn="just">
                        <a:spcAft>
                          <a:spcPts val="0"/>
                        </a:spcAft>
                      </a:pPr>
                      <a:r>
                        <a:rPr lang="nb-NO" sz="1600" dirty="0">
                          <a:effectLst/>
                          <a:latin typeface="Calibri"/>
                          <a:cs typeface="Calibri"/>
                        </a:rPr>
                        <a:t>Konkludere og rapportere</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r>
              <a:tr h="268438">
                <a:tc>
                  <a:txBody>
                    <a:bodyPr/>
                    <a:lstStyle/>
                    <a:p>
                      <a:pPr algn="just">
                        <a:spcAft>
                          <a:spcPts val="0"/>
                        </a:spcAft>
                      </a:pPr>
                      <a:r>
                        <a:rPr lang="nb-NO" sz="1000" b="1">
                          <a:solidFill>
                            <a:srgbClr val="FFFFFF"/>
                          </a:solidFill>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spcAft>
                          <a:spcPts val="0"/>
                        </a:spcAft>
                      </a:pPr>
                      <a:r>
                        <a:rPr lang="nb-NO" sz="1800" b="1" dirty="0">
                          <a:solidFill>
                            <a:srgbClr val="FFFFFF"/>
                          </a:solidFill>
                          <a:effectLst/>
                          <a:latin typeface="Calibri"/>
                          <a:cs typeface="Calibri"/>
                        </a:rPr>
                        <a:t>Møte i referansegruppen</a:t>
                      </a:r>
                      <a:endParaRPr lang="nb-NO" sz="18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endParaRPr lang="nb-NO" sz="1000" dirty="0">
                        <a:solidFill>
                          <a:srgbClr val="FF0000"/>
                        </a:solidFill>
                        <a:effectLst/>
                        <a:latin typeface="Calibri"/>
                      </a:endParaRPr>
                    </a:p>
                  </a:txBody>
                  <a:tcPr marL="64857" marR="64857"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100" b="1" kern="1200" dirty="0">
                          <a:solidFill>
                            <a:schemeClr val="tx1"/>
                          </a:solidFill>
                          <a:effectLst/>
                          <a:latin typeface="Calibri"/>
                          <a:ea typeface="+mn-ea"/>
                          <a:cs typeface="Calibri"/>
                        </a:rPr>
                        <a:t>N</a:t>
                      </a:r>
                      <a:r>
                        <a:rPr lang="nb-NO" sz="1100" b="1" kern="1200" dirty="0" smtClean="0">
                          <a:solidFill>
                            <a:schemeClr val="tx1"/>
                          </a:solidFill>
                          <a:effectLst/>
                          <a:latin typeface="Calibri"/>
                          <a:ea typeface="+mn-ea"/>
                          <a:cs typeface="Calibri"/>
                        </a:rPr>
                        <a:t>Å</a:t>
                      </a:r>
                      <a:endParaRPr lang="nb-NO" sz="1800" b="1" kern="1200" dirty="0">
                        <a:solidFill>
                          <a:schemeClr val="tx1"/>
                        </a:solidFill>
                        <a:effectLst/>
                        <a:latin typeface="Calibri"/>
                        <a:ea typeface="+mn-ea"/>
                        <a:cs typeface="Calibri"/>
                      </a:endParaRPr>
                    </a:p>
                  </a:txBody>
                  <a:tcPr marL="64857" marR="64857"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r>
            </a:tbl>
          </a:graphicData>
        </a:graphic>
      </p:graphicFrame>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13</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2" name="Frihåndsform 1"/>
          <p:cNvSpPr/>
          <p:nvPr/>
        </p:nvSpPr>
        <p:spPr>
          <a:xfrm>
            <a:off x="5580112" y="980728"/>
            <a:ext cx="3491884" cy="4392488"/>
          </a:xfrm>
          <a:custGeom>
            <a:avLst/>
            <a:gdLst>
              <a:gd name="connsiteX0" fmla="*/ 0 w 8554720"/>
              <a:gd name="connsiteY0" fmla="*/ 4439920 h 4493536"/>
              <a:gd name="connsiteX1" fmla="*/ 2580640 w 8554720"/>
              <a:gd name="connsiteY1" fmla="*/ 4318000 h 4493536"/>
              <a:gd name="connsiteX2" fmla="*/ 4338320 w 8554720"/>
              <a:gd name="connsiteY2" fmla="*/ 2987040 h 4493536"/>
              <a:gd name="connsiteX3" fmla="*/ 6156960 w 8554720"/>
              <a:gd name="connsiteY3" fmla="*/ 508000 h 4493536"/>
              <a:gd name="connsiteX4" fmla="*/ 8554720 w 8554720"/>
              <a:gd name="connsiteY4" fmla="*/ 0 h 4493536"/>
              <a:gd name="connsiteX5" fmla="*/ 8554720 w 8554720"/>
              <a:gd name="connsiteY5" fmla="*/ 0 h 449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4720" h="4493536">
                <a:moveTo>
                  <a:pt x="0" y="4439920"/>
                </a:moveTo>
                <a:cubicBezTo>
                  <a:pt x="928793" y="4500033"/>
                  <a:pt x="1857587" y="4560147"/>
                  <a:pt x="2580640" y="4318000"/>
                </a:cubicBezTo>
                <a:cubicBezTo>
                  <a:pt x="3303693" y="4075853"/>
                  <a:pt x="3742267" y="3622040"/>
                  <a:pt x="4338320" y="2987040"/>
                </a:cubicBezTo>
                <a:cubicBezTo>
                  <a:pt x="4934373" y="2352040"/>
                  <a:pt x="5454227" y="1005840"/>
                  <a:pt x="6156960" y="508000"/>
                </a:cubicBezTo>
                <a:cubicBezTo>
                  <a:pt x="6859693" y="10160"/>
                  <a:pt x="8554720" y="0"/>
                  <a:pt x="8554720" y="0"/>
                </a:cubicBezTo>
                <a:lnTo>
                  <a:pt x="8554720" y="0"/>
                </a:lnTo>
              </a:path>
            </a:pathLst>
          </a:cu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 xmlns:p14="http://schemas.microsoft.com/office/powerpoint/2010/main" val="20349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 8"/>
          <p:cNvGraphicFramePr>
            <a:graphicFrameLocks noGrp="1"/>
          </p:cNvGraphicFramePr>
          <p:nvPr>
            <p:extLst>
              <p:ext uri="{D42A27DB-BD31-4B8C-83A1-F6EECF244321}">
                <p14:modId xmlns="" xmlns:p14="http://schemas.microsoft.com/office/powerpoint/2010/main" val="2462075808"/>
              </p:ext>
            </p:extLst>
          </p:nvPr>
        </p:nvGraphicFramePr>
        <p:xfrm>
          <a:off x="107504" y="306402"/>
          <a:ext cx="8964492" cy="5292006"/>
        </p:xfrm>
        <a:graphic>
          <a:graphicData uri="http://schemas.openxmlformats.org/drawingml/2006/table">
            <a:tbl>
              <a:tblPr firstRow="1" firstCol="1" bandRow="1"/>
              <a:tblGrid>
                <a:gridCol w="720080"/>
                <a:gridCol w="4752528"/>
                <a:gridCol w="317444"/>
                <a:gridCol w="317444"/>
                <a:gridCol w="317444"/>
                <a:gridCol w="317444"/>
                <a:gridCol w="317444"/>
                <a:gridCol w="317444"/>
                <a:gridCol w="317444"/>
                <a:gridCol w="317444"/>
                <a:gridCol w="317444"/>
                <a:gridCol w="317444"/>
                <a:gridCol w="317444"/>
              </a:tblGrid>
              <a:tr h="308461">
                <a:tc rowSpan="2" gridSpan="2">
                  <a:txBody>
                    <a:bodyPr/>
                    <a:lstStyle/>
                    <a:p>
                      <a:pPr algn="just">
                        <a:spcAft>
                          <a:spcPts val="0"/>
                        </a:spcAft>
                      </a:pPr>
                      <a:r>
                        <a:rPr lang="nb-NO" sz="2000" b="1" dirty="0">
                          <a:solidFill>
                            <a:srgbClr val="FFFFFF"/>
                          </a:solidFill>
                          <a:effectLst/>
                          <a:latin typeface="Times New Roman"/>
                        </a:rPr>
                        <a:t>Prosjektperiode: 1. mars 2013 – 31. </a:t>
                      </a:r>
                      <a:r>
                        <a:rPr lang="nb-NO" sz="2000" b="1" dirty="0" err="1" smtClean="0">
                          <a:solidFill>
                            <a:srgbClr val="FFFFFF"/>
                          </a:solidFill>
                          <a:effectLst/>
                          <a:latin typeface="Times New Roman"/>
                        </a:rPr>
                        <a:t>des</a:t>
                      </a:r>
                      <a:r>
                        <a:rPr lang="nb-NO" sz="2000" b="1" dirty="0" smtClean="0">
                          <a:solidFill>
                            <a:srgbClr val="FFFFFF"/>
                          </a:solidFill>
                          <a:effectLst/>
                          <a:latin typeface="Times New Roman"/>
                        </a:rPr>
                        <a:t> </a:t>
                      </a:r>
                      <a:r>
                        <a:rPr lang="nb-NO" sz="2000" b="1" dirty="0">
                          <a:solidFill>
                            <a:srgbClr val="FFFFFF"/>
                          </a:solidFill>
                          <a:effectLst/>
                          <a:latin typeface="Times New Roman"/>
                        </a:rPr>
                        <a:t>2015</a:t>
                      </a:r>
                      <a:endParaRPr lang="nb-NO" sz="20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4F81BD"/>
                    </a:solidFill>
                  </a:tcPr>
                </a:tc>
                <a:tc rowSpan="2" hMerge="1">
                  <a:txBody>
                    <a:bodyPr/>
                    <a:lstStyle/>
                    <a:p>
                      <a:endParaRPr lang="en-GB"/>
                    </a:p>
                  </a:txBody>
                  <a:tcPr/>
                </a:tc>
                <a:tc gridSpan="3">
                  <a:txBody>
                    <a:bodyPr/>
                    <a:lstStyle/>
                    <a:p>
                      <a:pPr algn="ctr">
                        <a:spcAft>
                          <a:spcPts val="0"/>
                        </a:spcAft>
                      </a:pPr>
                      <a:r>
                        <a:rPr lang="nb-NO" sz="1800" b="1" dirty="0">
                          <a:solidFill>
                            <a:srgbClr val="FFFFFF"/>
                          </a:solidFill>
                          <a:effectLst/>
                          <a:latin typeface="Calibri"/>
                          <a:cs typeface="Calibri"/>
                        </a:rPr>
                        <a:t>2013</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gridSpan="4">
                  <a:txBody>
                    <a:bodyPr/>
                    <a:lstStyle/>
                    <a:p>
                      <a:pPr algn="ctr">
                        <a:spcAft>
                          <a:spcPts val="0"/>
                        </a:spcAft>
                      </a:pPr>
                      <a:r>
                        <a:rPr lang="nb-NO" sz="1800" b="1" dirty="0">
                          <a:solidFill>
                            <a:srgbClr val="FFFFFF"/>
                          </a:solidFill>
                          <a:effectLst/>
                          <a:latin typeface="Calibri"/>
                          <a:cs typeface="Calibri"/>
                        </a:rPr>
                        <a:t>2014</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spcAft>
                          <a:spcPts val="0"/>
                        </a:spcAft>
                      </a:pPr>
                      <a:r>
                        <a:rPr lang="nb-NO" sz="1800" b="1" dirty="0">
                          <a:solidFill>
                            <a:srgbClr val="FFFFFF"/>
                          </a:solidFill>
                          <a:effectLst/>
                          <a:latin typeface="Calibri"/>
                          <a:cs typeface="Calibri"/>
                        </a:rPr>
                        <a:t>2015</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08461">
                <a:tc gridSpan="2" vMerge="1">
                  <a:txBody>
                    <a:bodyPr/>
                    <a:lstStyle/>
                    <a:p>
                      <a:endParaRPr lang="en-GB"/>
                    </a:p>
                  </a:txBody>
                  <a:tcPr/>
                </a:tc>
                <a:tc hMerge="1" vMerge="1">
                  <a:txBody>
                    <a:bodyPr/>
                    <a:lstStyle/>
                    <a:p>
                      <a:endParaRPr lang="en-GB"/>
                    </a:p>
                  </a:txBody>
                  <a:tcPr/>
                </a:tc>
                <a:tc>
                  <a:txBody>
                    <a:bodyPr/>
                    <a:lstStyle/>
                    <a:p>
                      <a:pPr algn="ctr">
                        <a:spcAft>
                          <a:spcPts val="0"/>
                        </a:spcAft>
                      </a:pPr>
                      <a:r>
                        <a:rPr lang="nb-NO" sz="1800" b="1" dirty="0">
                          <a:solidFill>
                            <a:srgbClr val="FFFFFF"/>
                          </a:solidFill>
                          <a:effectLst/>
                          <a:latin typeface="Calibri"/>
                          <a:cs typeface="Calibri"/>
                        </a:rPr>
                        <a:t>2</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1</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a:solidFill>
                            <a:srgbClr val="FFFFFF"/>
                          </a:solidFill>
                          <a:effectLst/>
                          <a:latin typeface="Calibri"/>
                          <a:cs typeface="Calibri"/>
                        </a:rPr>
                        <a:t>2</a:t>
                      </a:r>
                      <a:endParaRPr lang="nb-NO" sz="18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1</a:t>
                      </a:r>
                      <a:endParaRPr lang="nb-NO" sz="18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2</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3</a:t>
                      </a:r>
                      <a:endParaRPr lang="nb-NO" sz="18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nb-NO" sz="1800" b="1" dirty="0">
                          <a:solidFill>
                            <a:srgbClr val="FFFFFF"/>
                          </a:solidFill>
                          <a:effectLst/>
                          <a:latin typeface="Calibri"/>
                          <a:cs typeface="Calibri"/>
                        </a:rPr>
                        <a:t>4</a:t>
                      </a:r>
                      <a:endParaRPr lang="nb-NO" sz="18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03158">
                <a:tc rowSpan="6">
                  <a:txBody>
                    <a:bodyPr/>
                    <a:lstStyle/>
                    <a:p>
                      <a:pPr marL="71755" marR="71755" algn="ctr">
                        <a:spcAft>
                          <a:spcPts val="0"/>
                        </a:spcAft>
                      </a:pPr>
                      <a:r>
                        <a:rPr lang="nb-NO" sz="1800" b="1" dirty="0">
                          <a:solidFill>
                            <a:schemeClr val="tx1"/>
                          </a:solidFill>
                          <a:effectLst/>
                          <a:latin typeface="Calibri"/>
                          <a:cs typeface="Calibri"/>
                        </a:rPr>
                        <a:t>AP1: Ny </a:t>
                      </a:r>
                      <a:r>
                        <a:rPr lang="nb-NO" sz="1800" b="1" dirty="0" smtClean="0">
                          <a:solidFill>
                            <a:schemeClr val="tx1"/>
                          </a:solidFill>
                          <a:effectLst/>
                          <a:latin typeface="Calibri"/>
                          <a:cs typeface="Calibri"/>
                        </a:rPr>
                        <a:t>modell</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a:effectLst/>
                          <a:latin typeface="Calibri"/>
                          <a:cs typeface="Calibri"/>
                        </a:rPr>
                        <a:t>Sette opp Oslofjord-800 i ROMS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37744">
                <a:tc vMerge="1">
                  <a:txBody>
                    <a:bodyPr/>
                    <a:lstStyle/>
                    <a:p>
                      <a:endParaRPr lang="en-GB"/>
                    </a:p>
                  </a:txBody>
                  <a:tcPr/>
                </a:tc>
                <a:tc>
                  <a:txBody>
                    <a:bodyPr/>
                    <a:lstStyle/>
                    <a:p>
                      <a:pPr algn="just">
                        <a:spcAft>
                          <a:spcPts val="0"/>
                        </a:spcAft>
                      </a:pPr>
                      <a:r>
                        <a:rPr lang="nb-NO" sz="1600" dirty="0">
                          <a:effectLst/>
                          <a:latin typeface="Calibri"/>
                          <a:cs typeface="Calibri"/>
                        </a:rPr>
                        <a:t>Sette opp </a:t>
                      </a:r>
                      <a:r>
                        <a:rPr lang="nb-NO" sz="1600" dirty="0" err="1">
                          <a:effectLst/>
                          <a:latin typeface="Calibri"/>
                          <a:cs typeface="Calibri"/>
                        </a:rPr>
                        <a:t>FjordOs</a:t>
                      </a:r>
                      <a:r>
                        <a:rPr lang="nb-NO" sz="1600" dirty="0">
                          <a:effectLst/>
                          <a:latin typeface="Calibri"/>
                          <a:cs typeface="Calibri"/>
                        </a:rPr>
                        <a:t> i </a:t>
                      </a:r>
                      <a:r>
                        <a:rPr lang="nb-NO" sz="1600" dirty="0" smtClean="0">
                          <a:effectLst/>
                          <a:latin typeface="Calibri"/>
                          <a:cs typeface="Calibri"/>
                        </a:rPr>
                        <a:t>FVCOM/ROMS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pattFill prst="lgCheck">
                      <a:fgClr>
                        <a:srgbClr val="FF899B"/>
                      </a:fgClr>
                      <a:bgClr>
                        <a:schemeClr val="bg1"/>
                      </a:bgClr>
                    </a:patt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pattFill prst="lgCheck">
                      <a:fgClr>
                        <a:srgbClr val="FF899B"/>
                      </a:fgClr>
                      <a:bgClr>
                        <a:schemeClr val="bg1"/>
                      </a:bgClr>
                    </a:patt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pattFill prst="lgCheck">
                      <a:fgClr>
                        <a:srgbClr val="C6D9F1"/>
                      </a:fgClr>
                      <a:bgClr>
                        <a:schemeClr val="bg1"/>
                      </a:bgClr>
                    </a:patt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pattFill prst="lgCheck">
                      <a:fgClr>
                        <a:srgbClr val="C6D9F1"/>
                      </a:fgClr>
                      <a:bgClr>
                        <a:schemeClr val="bg1"/>
                      </a:bgClr>
                    </a:patt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pattFill prst="lgCheck">
                      <a:fgClr>
                        <a:srgbClr val="C6D9F1"/>
                      </a:fgClr>
                      <a:bgClr>
                        <a:schemeClr val="bg1"/>
                      </a:bgClr>
                    </a:patt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45307">
                <a:tc vMerge="1">
                  <a:txBody>
                    <a:bodyPr/>
                    <a:lstStyle/>
                    <a:p>
                      <a:endParaRPr lang="en-GB"/>
                    </a:p>
                  </a:txBody>
                  <a:tcPr/>
                </a:tc>
                <a:tc>
                  <a:txBody>
                    <a:bodyPr/>
                    <a:lstStyle/>
                    <a:p>
                      <a:pPr algn="just">
                        <a:spcAft>
                          <a:spcPts val="0"/>
                        </a:spcAft>
                      </a:pPr>
                      <a:r>
                        <a:rPr lang="nb-NO" sz="1600">
                          <a:effectLst/>
                          <a:latin typeface="Calibri"/>
                          <a:cs typeface="Calibri"/>
                        </a:rPr>
                        <a:t>Teste modelloppsettene teknisk, inklusive testkjøringer</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74899">
                <a:tc vMerge="1">
                  <a:txBody>
                    <a:bodyPr/>
                    <a:lstStyle/>
                    <a:p>
                      <a:endParaRPr lang="en-GB"/>
                    </a:p>
                  </a:txBody>
                  <a:tcPr/>
                </a:tc>
                <a:tc>
                  <a:txBody>
                    <a:bodyPr/>
                    <a:lstStyle/>
                    <a:p>
                      <a:pPr algn="just">
                        <a:spcAft>
                          <a:spcPts val="0"/>
                        </a:spcAft>
                      </a:pPr>
                      <a:r>
                        <a:rPr lang="nb-NO" sz="1600" dirty="0">
                          <a:effectLst/>
                          <a:latin typeface="Calibri"/>
                          <a:cs typeface="Calibri"/>
                        </a:rPr>
                        <a:t>Utføre realistiske simuleringer</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98486">
                <a:tc vMerge="1">
                  <a:txBody>
                    <a:bodyPr/>
                    <a:lstStyle/>
                    <a:p>
                      <a:endParaRPr lang="en-GB"/>
                    </a:p>
                  </a:txBody>
                  <a:tcPr/>
                </a:tc>
                <a:tc>
                  <a:txBody>
                    <a:bodyPr/>
                    <a:lstStyle/>
                    <a:p>
                      <a:pPr algn="just">
                        <a:spcAft>
                          <a:spcPts val="0"/>
                        </a:spcAft>
                      </a:pPr>
                      <a:r>
                        <a:rPr lang="nb-NO" sz="1600">
                          <a:effectLst/>
                          <a:latin typeface="Calibri"/>
                          <a:cs typeface="Calibri"/>
                        </a:rPr>
                        <a:t>Evaluere resultatene mot observasjoner og hverandre</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63587">
                <a:tc vMerge="1">
                  <a:txBody>
                    <a:bodyPr/>
                    <a:lstStyle/>
                    <a:p>
                      <a:endParaRPr lang="en-GB"/>
                    </a:p>
                  </a:txBody>
                  <a:tcPr/>
                </a:tc>
                <a:tc>
                  <a:txBody>
                    <a:bodyPr/>
                    <a:lstStyle/>
                    <a:p>
                      <a:pPr algn="just">
                        <a:spcAft>
                          <a:spcPts val="0"/>
                        </a:spcAft>
                      </a:pPr>
                      <a:r>
                        <a:rPr lang="nb-NO" sz="1600">
                          <a:effectLst/>
                          <a:latin typeface="Calibri"/>
                          <a:cs typeface="Calibri"/>
                        </a:rPr>
                        <a:t>Rapportere og publisere</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r>
              <a:tr h="143158">
                <a:tc rowSpan="6">
                  <a:txBody>
                    <a:bodyPr/>
                    <a:lstStyle/>
                    <a:p>
                      <a:pPr marL="71755" marR="71755" algn="ctr">
                        <a:spcAft>
                          <a:spcPts val="0"/>
                        </a:spcAft>
                      </a:pPr>
                      <a:r>
                        <a:rPr lang="nb-NO" sz="1800" b="1" dirty="0">
                          <a:solidFill>
                            <a:schemeClr val="tx1"/>
                          </a:solidFill>
                          <a:effectLst/>
                          <a:latin typeface="Calibri"/>
                          <a:cs typeface="Calibri"/>
                        </a:rPr>
                        <a:t>AP2: Oljedrift</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dirty="0">
                          <a:effectLst/>
                          <a:latin typeface="Calibri"/>
                          <a:cs typeface="Calibri"/>
                        </a:rPr>
                        <a:t>Innhente data og kartlegge drivbaner for Godafoss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highlight>
                            <a:srgbClr val="0000FF"/>
                          </a:highligh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highlight>
                            <a:srgbClr val="0000FF"/>
                          </a:highligh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94737">
                <a:tc vMerge="1">
                  <a:txBody>
                    <a:bodyPr/>
                    <a:lstStyle/>
                    <a:p>
                      <a:endParaRPr lang="en-GB"/>
                    </a:p>
                  </a:txBody>
                  <a:tcPr/>
                </a:tc>
                <a:tc>
                  <a:txBody>
                    <a:bodyPr/>
                    <a:lstStyle/>
                    <a:p>
                      <a:pPr algn="just">
                        <a:spcAft>
                          <a:spcPts val="0"/>
                        </a:spcAft>
                      </a:pPr>
                      <a:r>
                        <a:rPr lang="nb-NO" sz="1600">
                          <a:effectLst/>
                          <a:latin typeface="Calibri"/>
                          <a:cs typeface="Calibri"/>
                        </a:rPr>
                        <a:t>Beregne drivbaner for Godafoss med Oslofjord-800</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no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46316">
                <a:tc vMerge="1">
                  <a:txBody>
                    <a:bodyPr/>
                    <a:lstStyle/>
                    <a:p>
                      <a:endParaRPr lang="en-GB"/>
                    </a:p>
                  </a:txBody>
                  <a:tcPr/>
                </a:tc>
                <a:tc>
                  <a:txBody>
                    <a:bodyPr/>
                    <a:lstStyle/>
                    <a:p>
                      <a:pPr algn="just">
                        <a:spcAft>
                          <a:spcPts val="0"/>
                        </a:spcAft>
                      </a:pPr>
                      <a:r>
                        <a:rPr lang="nb-NO" sz="1600">
                          <a:effectLst/>
                          <a:latin typeface="Calibri"/>
                          <a:cs typeface="Calibri"/>
                        </a:rPr>
                        <a:t>Beregne drivbaner for Godafoss med FjordOs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24941">
                <a:tc vMerge="1">
                  <a:txBody>
                    <a:bodyPr/>
                    <a:lstStyle/>
                    <a:p>
                      <a:endParaRPr lang="en-GB"/>
                    </a:p>
                  </a:txBody>
                  <a:tcPr/>
                </a:tc>
                <a:tc>
                  <a:txBody>
                    <a:bodyPr/>
                    <a:lstStyle/>
                    <a:p>
                      <a:pPr algn="just">
                        <a:spcAft>
                          <a:spcPts val="0"/>
                        </a:spcAft>
                      </a:pPr>
                      <a:r>
                        <a:rPr lang="nb-NO" sz="1600">
                          <a:effectLst/>
                          <a:latin typeface="Calibri"/>
                          <a:cs typeface="Calibri"/>
                        </a:rPr>
                        <a:t>Validere utslipp fra Godafoss</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32504">
                <a:tc vMerge="1">
                  <a:txBody>
                    <a:bodyPr/>
                    <a:lstStyle/>
                    <a:p>
                      <a:endParaRPr lang="en-GB"/>
                    </a:p>
                  </a:txBody>
                  <a:tcPr/>
                </a:tc>
                <a:tc>
                  <a:txBody>
                    <a:bodyPr/>
                    <a:lstStyle/>
                    <a:p>
                      <a:pPr algn="just">
                        <a:spcAft>
                          <a:spcPts val="0"/>
                        </a:spcAft>
                      </a:pPr>
                      <a:r>
                        <a:rPr lang="nb-NO" sz="1600">
                          <a:effectLst/>
                          <a:latin typeface="Calibri"/>
                          <a:cs typeface="Calibri"/>
                        </a:rPr>
                        <a:t>Simulere utslipp fra Slagentangen</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53008">
                <a:tc vMerge="1">
                  <a:txBody>
                    <a:bodyPr/>
                    <a:lstStyle/>
                    <a:p>
                      <a:endParaRPr lang="en-GB"/>
                    </a:p>
                  </a:txBody>
                  <a:tcPr/>
                </a:tc>
                <a:tc>
                  <a:txBody>
                    <a:bodyPr/>
                    <a:lstStyle/>
                    <a:p>
                      <a:pPr algn="just">
                        <a:spcAft>
                          <a:spcPts val="0"/>
                        </a:spcAft>
                      </a:pPr>
                      <a:r>
                        <a:rPr lang="nb-NO" sz="1600">
                          <a:effectLst/>
                          <a:latin typeface="Calibri"/>
                          <a:cs typeface="Calibri"/>
                        </a:rPr>
                        <a:t>Rapportere og evt. publisere</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r>
              <a:tr h="207670">
                <a:tc rowSpan="6">
                  <a:txBody>
                    <a:bodyPr/>
                    <a:lstStyle/>
                    <a:p>
                      <a:pPr marL="71755" marR="71755" algn="ctr">
                        <a:spcAft>
                          <a:spcPts val="0"/>
                        </a:spcAft>
                      </a:pPr>
                      <a:r>
                        <a:rPr lang="nb-NO" sz="1800" b="1" dirty="0">
                          <a:solidFill>
                            <a:schemeClr val="tx1"/>
                          </a:solidFill>
                          <a:effectLst/>
                          <a:latin typeface="Calibri"/>
                          <a:cs typeface="Calibri"/>
                        </a:rPr>
                        <a:t>AP3: </a:t>
                      </a:r>
                      <a:r>
                        <a:rPr lang="nb-NO" sz="1800" b="1" dirty="0" smtClean="0">
                          <a:solidFill>
                            <a:schemeClr val="tx1"/>
                          </a:solidFill>
                          <a:effectLst/>
                          <a:latin typeface="Calibri"/>
                          <a:cs typeface="Calibri"/>
                        </a:rPr>
                        <a:t>Havne-utvikling</a:t>
                      </a:r>
                      <a:endParaRPr lang="nb-NO" sz="1800" dirty="0">
                        <a:solidFill>
                          <a:schemeClr val="tx1"/>
                        </a:solidFill>
                        <a:effectLst/>
                        <a:latin typeface="Calibri"/>
                      </a:endParaRPr>
                    </a:p>
                  </a:txBody>
                  <a:tcPr marL="64857" marR="64857" marT="0" marB="0" vert="vert27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600">
                          <a:effectLst/>
                          <a:latin typeface="Calibri"/>
                          <a:cs typeface="Calibri"/>
                        </a:rPr>
                        <a:t>Kartlegge behov i Moss havn</a:t>
                      </a:r>
                      <a:endParaRPr lang="nb-NO" sz="160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lnBlToTr w="12700" cap="flat" cmpd="sng" algn="ctr">
                      <a:noFill/>
                      <a:prstDash val="solid"/>
                      <a:round/>
                      <a:headEnd type="none" w="med" len="med"/>
                      <a:tailEnd type="none" w="med" len="med"/>
                    </a:lnBlToTr>
                    <a:no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r>
              <a:tr h="187241">
                <a:tc vMerge="1">
                  <a:txBody>
                    <a:bodyPr/>
                    <a:lstStyle/>
                    <a:p>
                      <a:endParaRPr lang="en-GB"/>
                    </a:p>
                  </a:txBody>
                  <a:tcPr/>
                </a:tc>
                <a:tc>
                  <a:txBody>
                    <a:bodyPr/>
                    <a:lstStyle/>
                    <a:p>
                      <a:pPr algn="just">
                        <a:spcAft>
                          <a:spcPts val="0"/>
                        </a:spcAft>
                      </a:pPr>
                      <a:r>
                        <a:rPr lang="nb-NO" sz="1600" dirty="0">
                          <a:effectLst/>
                          <a:latin typeface="Calibri"/>
                          <a:cs typeface="Calibri"/>
                        </a:rPr>
                        <a:t>Sette opp detaljmodell </a:t>
                      </a:r>
                      <a:r>
                        <a:rPr lang="nb-NO" sz="1600" dirty="0" smtClean="0">
                          <a:effectLst/>
                          <a:latin typeface="Calibri"/>
                          <a:cs typeface="Calibri"/>
                        </a:rPr>
                        <a:t>for Moss havn</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solidFill>
                      <a:srgbClr val="33CC33"/>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pattFill prst="lgCheck">
                      <a:fgClr>
                        <a:srgbClr val="C6D9F1"/>
                      </a:fgClr>
                      <a:bgClr>
                        <a:schemeClr val="bg1"/>
                      </a:bgClr>
                    </a:patt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66812">
                <a:tc vMerge="1">
                  <a:txBody>
                    <a:bodyPr/>
                    <a:lstStyle/>
                    <a:p>
                      <a:endParaRPr lang="en-GB"/>
                    </a:p>
                  </a:txBody>
                  <a:tcPr/>
                </a:tc>
                <a:tc>
                  <a:txBody>
                    <a:bodyPr/>
                    <a:lstStyle/>
                    <a:p>
                      <a:pPr algn="just">
                        <a:spcAft>
                          <a:spcPts val="0"/>
                        </a:spcAft>
                      </a:pPr>
                      <a:r>
                        <a:rPr lang="nb-NO" sz="1600" dirty="0">
                          <a:effectLst/>
                          <a:latin typeface="Calibri"/>
                          <a:cs typeface="Calibri"/>
                        </a:rPr>
                        <a:t>Teste ulike typer havnedesign med </a:t>
                      </a:r>
                      <a:r>
                        <a:rPr lang="nb-NO" sz="1600" dirty="0" smtClean="0">
                          <a:effectLst/>
                          <a:latin typeface="Calibri"/>
                          <a:cs typeface="Calibri"/>
                        </a:rPr>
                        <a:t>detaljmodell</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46383">
                <a:tc vMerge="1">
                  <a:txBody>
                    <a:bodyPr/>
                    <a:lstStyle/>
                    <a:p>
                      <a:endParaRPr lang="en-GB"/>
                    </a:p>
                  </a:txBody>
                  <a:tcPr/>
                </a:tc>
                <a:tc>
                  <a:txBody>
                    <a:bodyPr/>
                    <a:lstStyle/>
                    <a:p>
                      <a:pPr algn="just">
                        <a:spcAft>
                          <a:spcPts val="0"/>
                        </a:spcAft>
                      </a:pPr>
                      <a:r>
                        <a:rPr lang="nb-NO" sz="1600" dirty="0">
                          <a:effectLst/>
                          <a:latin typeface="Calibri"/>
                          <a:cs typeface="Calibri"/>
                        </a:rPr>
                        <a:t>Teste ulike typer havnedesign med </a:t>
                      </a:r>
                      <a:r>
                        <a:rPr lang="nb-NO" sz="1600" dirty="0" err="1">
                          <a:effectLst/>
                          <a:latin typeface="Calibri"/>
                          <a:cs typeface="Calibri"/>
                        </a:rPr>
                        <a:t>FjordOs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197962">
                <a:tc vMerge="1">
                  <a:txBody>
                    <a:bodyPr/>
                    <a:lstStyle/>
                    <a:p>
                      <a:endParaRPr lang="en-GB"/>
                    </a:p>
                  </a:txBody>
                  <a:tcPr/>
                </a:tc>
                <a:tc>
                  <a:txBody>
                    <a:bodyPr/>
                    <a:lstStyle/>
                    <a:p>
                      <a:pPr algn="just">
                        <a:spcAft>
                          <a:spcPts val="0"/>
                        </a:spcAft>
                      </a:pPr>
                      <a:r>
                        <a:rPr lang="nb-NO" sz="1600" dirty="0">
                          <a:effectLst/>
                          <a:latin typeface="Calibri"/>
                          <a:cs typeface="Calibri"/>
                        </a:rPr>
                        <a:t>Sammenligne resultatene fra ROMS med </a:t>
                      </a:r>
                      <a:r>
                        <a:rPr lang="nb-NO" sz="1600" dirty="0" err="1">
                          <a:effectLst/>
                          <a:latin typeface="Calibri"/>
                          <a:cs typeface="Calibri"/>
                        </a:rPr>
                        <a:t>FjordOs</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a:noFill/>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a:noFill/>
                    </a:lnB>
                  </a:tcPr>
                </a:tc>
              </a:tr>
              <a:tr h="231125">
                <a:tc vMerge="1">
                  <a:txBody>
                    <a:bodyPr/>
                    <a:lstStyle/>
                    <a:p>
                      <a:endParaRPr lang="en-GB"/>
                    </a:p>
                  </a:txBody>
                  <a:tcPr/>
                </a:tc>
                <a:tc>
                  <a:txBody>
                    <a:bodyPr/>
                    <a:lstStyle/>
                    <a:p>
                      <a:pPr algn="just">
                        <a:spcAft>
                          <a:spcPts val="0"/>
                        </a:spcAft>
                      </a:pPr>
                      <a:r>
                        <a:rPr lang="nb-NO" sz="1600" dirty="0">
                          <a:effectLst/>
                          <a:latin typeface="Calibri"/>
                          <a:cs typeface="Calibri"/>
                        </a:rPr>
                        <a:t>Konkludere og rapportere</a:t>
                      </a:r>
                      <a:endParaRPr lang="nb-NO" sz="16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r>
              <a:tr h="268438">
                <a:tc>
                  <a:txBody>
                    <a:bodyPr/>
                    <a:lstStyle/>
                    <a:p>
                      <a:pPr algn="just">
                        <a:spcAft>
                          <a:spcPts val="0"/>
                        </a:spcAft>
                      </a:pPr>
                      <a:r>
                        <a:rPr lang="nb-NO" sz="1000" b="1">
                          <a:solidFill>
                            <a:srgbClr val="FFFFFF"/>
                          </a:solidFill>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spcAft>
                          <a:spcPts val="0"/>
                        </a:spcAft>
                      </a:pPr>
                      <a:r>
                        <a:rPr lang="nb-NO" sz="1800" b="1" dirty="0">
                          <a:solidFill>
                            <a:srgbClr val="FFFFFF"/>
                          </a:solidFill>
                          <a:effectLst/>
                          <a:latin typeface="Calibri"/>
                          <a:cs typeface="Calibri"/>
                        </a:rPr>
                        <a:t>Møte i referansegruppen</a:t>
                      </a:r>
                      <a:endParaRPr lang="nb-NO" sz="1800" dirty="0">
                        <a:effectLst/>
                        <a:latin typeface="Calibri"/>
                      </a:endParaRPr>
                    </a:p>
                  </a:txBody>
                  <a:tcPr marL="64857" marR="64857"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endParaRPr lang="nb-NO" sz="1000" dirty="0">
                        <a:solidFill>
                          <a:srgbClr val="FF0000"/>
                        </a:solidFill>
                        <a:effectLst/>
                        <a:latin typeface="Calibri"/>
                      </a:endParaRPr>
                    </a:p>
                  </a:txBody>
                  <a:tcPr marL="64857" marR="64857"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3CC33"/>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100" b="1" kern="1200" dirty="0">
                          <a:solidFill>
                            <a:schemeClr val="tx1"/>
                          </a:solidFill>
                          <a:effectLst/>
                          <a:latin typeface="Calibri"/>
                          <a:ea typeface="+mn-ea"/>
                          <a:cs typeface="Calibri"/>
                        </a:rPr>
                        <a:t>N</a:t>
                      </a:r>
                      <a:r>
                        <a:rPr lang="nb-NO" sz="1100" b="1" kern="1200" dirty="0" smtClean="0">
                          <a:solidFill>
                            <a:schemeClr val="tx1"/>
                          </a:solidFill>
                          <a:effectLst/>
                          <a:latin typeface="Calibri"/>
                          <a:ea typeface="+mn-ea"/>
                          <a:cs typeface="Calibri"/>
                        </a:rPr>
                        <a:t>Å</a:t>
                      </a:r>
                      <a:endParaRPr lang="nb-NO" sz="1800" b="1" kern="1200" dirty="0">
                        <a:solidFill>
                          <a:schemeClr val="tx1"/>
                        </a:solidFill>
                        <a:effectLst/>
                        <a:latin typeface="Calibri"/>
                        <a:ea typeface="+mn-ea"/>
                        <a:cs typeface="Calibri"/>
                      </a:endParaRPr>
                    </a:p>
                  </a:txBody>
                  <a:tcPr marL="64857" marR="64857"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nb-NO" sz="1000">
                          <a:effectLst/>
                          <a:latin typeface="Calibri"/>
                          <a:cs typeface="Calibri"/>
                        </a:rPr>
                        <a:t> </a:t>
                      </a:r>
                      <a:endParaRPr lang="nb-NO" sz="100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just">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nb-NO" sz="1000" dirty="0">
                          <a:effectLst/>
                          <a:latin typeface="Calibri"/>
                          <a:cs typeface="Calibri"/>
                        </a:rPr>
                        <a:t> </a:t>
                      </a:r>
                      <a:endParaRPr lang="nb-NO" sz="1000" dirty="0">
                        <a:effectLst/>
                        <a:latin typeface="Calibri"/>
                      </a:endParaRPr>
                    </a:p>
                  </a:txBody>
                  <a:tcPr marL="64857" marR="6485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r>
            </a:tbl>
          </a:graphicData>
        </a:graphic>
      </p:graphicFrame>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14</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2" name="Frihåndsform 1"/>
          <p:cNvSpPr/>
          <p:nvPr/>
        </p:nvSpPr>
        <p:spPr>
          <a:xfrm>
            <a:off x="5580112" y="980728"/>
            <a:ext cx="3491884" cy="4392488"/>
          </a:xfrm>
          <a:custGeom>
            <a:avLst/>
            <a:gdLst>
              <a:gd name="connsiteX0" fmla="*/ 0 w 8554720"/>
              <a:gd name="connsiteY0" fmla="*/ 4439920 h 4493536"/>
              <a:gd name="connsiteX1" fmla="*/ 2580640 w 8554720"/>
              <a:gd name="connsiteY1" fmla="*/ 4318000 h 4493536"/>
              <a:gd name="connsiteX2" fmla="*/ 4338320 w 8554720"/>
              <a:gd name="connsiteY2" fmla="*/ 2987040 h 4493536"/>
              <a:gd name="connsiteX3" fmla="*/ 6156960 w 8554720"/>
              <a:gd name="connsiteY3" fmla="*/ 508000 h 4493536"/>
              <a:gd name="connsiteX4" fmla="*/ 8554720 w 8554720"/>
              <a:gd name="connsiteY4" fmla="*/ 0 h 4493536"/>
              <a:gd name="connsiteX5" fmla="*/ 8554720 w 8554720"/>
              <a:gd name="connsiteY5" fmla="*/ 0 h 449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4720" h="4493536">
                <a:moveTo>
                  <a:pt x="0" y="4439920"/>
                </a:moveTo>
                <a:cubicBezTo>
                  <a:pt x="928793" y="4500033"/>
                  <a:pt x="1857587" y="4560147"/>
                  <a:pt x="2580640" y="4318000"/>
                </a:cubicBezTo>
                <a:cubicBezTo>
                  <a:pt x="3303693" y="4075853"/>
                  <a:pt x="3742267" y="3622040"/>
                  <a:pt x="4338320" y="2987040"/>
                </a:cubicBezTo>
                <a:cubicBezTo>
                  <a:pt x="4934373" y="2352040"/>
                  <a:pt x="5454227" y="1005840"/>
                  <a:pt x="6156960" y="508000"/>
                </a:cubicBezTo>
                <a:cubicBezTo>
                  <a:pt x="6859693" y="10160"/>
                  <a:pt x="8554720" y="0"/>
                  <a:pt x="8554720" y="0"/>
                </a:cubicBezTo>
                <a:lnTo>
                  <a:pt x="8554720" y="0"/>
                </a:lnTo>
              </a:path>
            </a:pathLst>
          </a:cu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 xmlns:p14="http://schemas.microsoft.com/office/powerpoint/2010/main" val="1721256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Nettsiden</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15</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3" name="Content Placeholder 2"/>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3906318" y="2420227"/>
            <a:ext cx="4986162" cy="3142373"/>
          </a:xfrm>
        </p:spPr>
      </p:pic>
      <p:sp>
        <p:nvSpPr>
          <p:cNvPr id="9" name="Content Placeholder 2"/>
          <p:cNvSpPr txBox="1">
            <a:spLocks/>
          </p:cNvSpPr>
          <p:nvPr/>
        </p:nvSpPr>
        <p:spPr bwMode="auto">
          <a:xfrm>
            <a:off x="467544" y="1188224"/>
            <a:ext cx="7632848" cy="46408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Ø"/>
            </a:pPr>
            <a:r>
              <a:rPr lang="nb-NO" sz="2800" dirty="0" smtClean="0"/>
              <a:t>Nettsiden; «vårt ansikt utad»</a:t>
            </a:r>
          </a:p>
          <a:p>
            <a:pPr>
              <a:buFont typeface="Wingdings" pitchFamily="2" charset="2"/>
              <a:buChar char="Ø"/>
            </a:pPr>
            <a:r>
              <a:rPr lang="nb-NO" sz="2800" dirty="0" smtClean="0"/>
              <a:t>Hva vil vi bruke nettsiden til? </a:t>
            </a:r>
          </a:p>
          <a:p>
            <a:pPr>
              <a:buFont typeface="Wingdings" pitchFamily="2" charset="2"/>
              <a:buChar char="Ø"/>
            </a:pPr>
            <a:r>
              <a:rPr lang="nb-NO" sz="2800" dirty="0"/>
              <a:t>Dagens </a:t>
            </a:r>
            <a:r>
              <a:rPr lang="nb-NO" sz="2800" dirty="0" smtClean="0"/>
              <a:t>varsling</a:t>
            </a:r>
            <a:endParaRPr lang="nb-NO" sz="2800" dirty="0"/>
          </a:p>
          <a:p>
            <a:pPr>
              <a:buFont typeface="Wingdings" pitchFamily="2" charset="2"/>
              <a:buChar char="Ø"/>
            </a:pPr>
            <a:r>
              <a:rPr lang="nb-NO" sz="2800" dirty="0" smtClean="0"/>
              <a:t>Innspill/forbedringer </a:t>
            </a:r>
          </a:p>
          <a:p>
            <a:pPr marL="0" indent="0">
              <a:buNone/>
            </a:pPr>
            <a:r>
              <a:rPr lang="nb-NO" sz="2800" dirty="0"/>
              <a:t> </a:t>
            </a:r>
            <a:r>
              <a:rPr lang="nb-NO" sz="2800" dirty="0" smtClean="0"/>
              <a:t>   til nettsiden?</a:t>
            </a:r>
          </a:p>
          <a:p>
            <a:pPr>
              <a:buFont typeface="Wingdings" pitchFamily="2" charset="2"/>
              <a:buChar char="Ø"/>
            </a:pPr>
            <a:r>
              <a:rPr lang="nb-NO" sz="2800" dirty="0" smtClean="0"/>
              <a:t>Aktuell nyhetsstoff?</a:t>
            </a:r>
          </a:p>
          <a:p>
            <a:pPr>
              <a:buFont typeface="Wingdings" pitchFamily="2" charset="2"/>
              <a:buChar char="Ø"/>
            </a:pPr>
            <a:r>
              <a:rPr lang="nb-NO" sz="2800" dirty="0" smtClean="0"/>
              <a:t>Aktuelle lenker?</a:t>
            </a:r>
          </a:p>
          <a:p>
            <a:pPr marL="0" indent="0">
              <a:buNone/>
            </a:pPr>
            <a:endParaRPr lang="nb-NO" sz="2800" dirty="0" smtClean="0"/>
          </a:p>
          <a:p>
            <a:pPr>
              <a:buFont typeface="Wingdings" pitchFamily="2" charset="2"/>
              <a:buChar char="Ø"/>
            </a:pPr>
            <a:endParaRPr lang="nb-NO" sz="2800" dirty="0" smtClean="0"/>
          </a:p>
        </p:txBody>
      </p:sp>
    </p:spTree>
    <p:extLst>
      <p:ext uri="{BB962C8B-B14F-4D97-AF65-F5344CB8AC3E}">
        <p14:creationId xmlns="" xmlns:p14="http://schemas.microsoft.com/office/powerpoint/2010/main" val="234359049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Oppsummering</a:t>
            </a:r>
          </a:p>
        </p:txBody>
      </p:sp>
      <p:sp>
        <p:nvSpPr>
          <p:cNvPr id="3" name="Plassholder for innhold 2"/>
          <p:cNvSpPr>
            <a:spLocks noGrp="1"/>
          </p:cNvSpPr>
          <p:nvPr>
            <p:ph idx="1"/>
          </p:nvPr>
        </p:nvSpPr>
        <p:spPr/>
        <p:txBody>
          <a:bodyPr/>
          <a:lstStyle/>
          <a:p>
            <a:r>
              <a:rPr lang="nb-NO" dirty="0" smtClean="0"/>
              <a:t>Godt i gang med arbeidet</a:t>
            </a:r>
          </a:p>
          <a:p>
            <a:pPr marL="971550" lvl="1" indent="-514350">
              <a:buFont typeface="+mj-lt"/>
              <a:buAutoNum type="arabicPeriod"/>
            </a:pPr>
            <a:r>
              <a:rPr lang="nb-NO" dirty="0" smtClean="0"/>
              <a:t>Utvikle ny fjordmodell</a:t>
            </a:r>
          </a:p>
          <a:p>
            <a:pPr marL="971550" lvl="1" indent="-514350">
              <a:buFont typeface="+mj-lt"/>
              <a:buAutoNum type="arabicPeriod"/>
            </a:pPr>
            <a:r>
              <a:rPr lang="nb-NO" dirty="0" smtClean="0"/>
              <a:t>Oljedrift</a:t>
            </a:r>
          </a:p>
          <a:p>
            <a:pPr marL="971550" lvl="1" indent="-514350">
              <a:buFont typeface="+mj-lt"/>
              <a:buAutoNum type="arabicPeriod"/>
            </a:pPr>
            <a:r>
              <a:rPr lang="nb-NO" dirty="0" smtClean="0"/>
              <a:t>Havneutvikling</a:t>
            </a:r>
          </a:p>
          <a:p>
            <a:r>
              <a:rPr lang="nb-NO" dirty="0" smtClean="0"/>
              <a:t>Forsinkelser </a:t>
            </a:r>
            <a:r>
              <a:rPr lang="nb-NO" dirty="0"/>
              <a:t>på AP1</a:t>
            </a:r>
          </a:p>
          <a:p>
            <a:r>
              <a:rPr lang="nb-NO" dirty="0" smtClean="0"/>
              <a:t>3 masterstudenter engasjert</a:t>
            </a:r>
          </a:p>
          <a:p>
            <a:r>
              <a:rPr lang="nb-NO" dirty="0" smtClean="0"/>
              <a:t>Følg med på: </a:t>
            </a:r>
            <a:r>
              <a:rPr lang="nb-NO" dirty="0" smtClean="0">
                <a:solidFill>
                  <a:srgbClr val="3A558A"/>
                </a:solidFill>
              </a:rPr>
              <a:t>www.fjordos.no</a:t>
            </a:r>
            <a:endParaRPr lang="nb-NO" dirty="0">
              <a:solidFill>
                <a:srgbClr val="3A558A"/>
              </a:solidFill>
            </a:endParaRPr>
          </a:p>
        </p:txBody>
      </p:sp>
      <p:sp>
        <p:nvSpPr>
          <p:cNvPr id="5" name="Plassholder for lysbildenummer 4"/>
          <p:cNvSpPr>
            <a:spLocks noGrp="1"/>
          </p:cNvSpPr>
          <p:nvPr>
            <p:ph type="sldNum" sz="quarter" idx="12"/>
          </p:nvPr>
        </p:nvSpPr>
        <p:spPr/>
        <p:txBody>
          <a:bodyPr/>
          <a:lstStyle/>
          <a:p>
            <a:pPr>
              <a:defRPr/>
            </a:pPr>
            <a:fld id="{95637F54-468E-4701-BE87-AFB434E6EAE3}" type="slidenum">
              <a:rPr lang="nb-NO" smtClean="0"/>
              <a:pPr>
                <a:defRPr/>
              </a:pPr>
              <a:t>16</a:t>
            </a:fld>
            <a:endParaRPr lang="nb-NO"/>
          </a:p>
        </p:txBody>
      </p:sp>
      <p:pic>
        <p:nvPicPr>
          <p:cNvPr id="40" name="Bilde 39"/>
          <p:cNvPicPr/>
          <p:nvPr/>
        </p:nvPicPr>
        <p:blipFill>
          <a:blip r:embed="rId2" cstate="print">
            <a:extLst>
              <a:ext uri="{28A0092B-C50C-407E-A947-70E740481C1C}">
                <a14:useLocalDpi xmlns="" xmlns:a14="http://schemas.microsoft.com/office/drawing/2010/main" val="0"/>
              </a:ext>
            </a:extLst>
          </a:blip>
          <a:stretch>
            <a:fillRect/>
          </a:stretch>
        </p:blipFill>
        <p:spPr>
          <a:xfrm>
            <a:off x="6647958" y="3815830"/>
            <a:ext cx="2178685" cy="142303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39" name="Bilde 38"/>
          <p:cNvPicPr/>
          <p:nvPr/>
        </p:nvPicPr>
        <p:blipFill rotWithShape="1">
          <a:blip r:embed="rId3" cstate="print">
            <a:extLst>
              <a:ext uri="{28A0092B-C50C-407E-A947-70E740481C1C}">
                <a14:useLocalDpi xmlns="" xmlns:a14="http://schemas.microsoft.com/office/drawing/2010/main" val="0"/>
              </a:ext>
            </a:extLst>
          </a:blip>
          <a:srcRect b="4838"/>
          <a:stretch/>
        </p:blipFill>
        <p:spPr bwMode="auto">
          <a:xfrm>
            <a:off x="6104384" y="2714249"/>
            <a:ext cx="2242592" cy="1399798"/>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a:extLst>
            <a:ext uri="{53640926-AAD7-44D8-BBD7-CCE9431645EC}">
              <a14:shadowObscured xmlns="" xmlns:a14="http://schemas.microsoft.com/office/drawing/2010/main"/>
            </a:ext>
          </a:extLst>
        </p:spPr>
      </p:pic>
      <p:pic>
        <p:nvPicPr>
          <p:cNvPr id="42" name="Bilde 1"/>
          <p:cNvPicPr>
            <a:picLocks noChangeAspect="1"/>
          </p:cNvPicPr>
          <p:nvPr/>
        </p:nvPicPr>
        <p:blipFill rotWithShape="1">
          <a:blip r:embed="rId4">
            <a:extLst>
              <a:ext uri="{BEBA8EAE-BF5A-486C-A8C5-ECC9F3942E4B}">
                <a14:imgProps xmlns="" xmlns:a14="http://schemas.microsoft.com/office/drawing/2010/main">
                  <a14:imgLayer r:embed="rId5">
                    <a14:imgEffect>
                      <a14:brightnessContrast bright="25000"/>
                    </a14:imgEffect>
                  </a14:imgLayer>
                </a14:imgProps>
              </a:ext>
              <a:ext uri="{28A0092B-C50C-407E-A947-70E740481C1C}">
                <a14:useLocalDpi xmlns="" xmlns:a14="http://schemas.microsoft.com/office/drawing/2010/main" val="0"/>
              </a:ext>
            </a:extLst>
          </a:blip>
          <a:srcRect l="32147" t="39155" r="15835" b="11553"/>
          <a:stretch/>
        </p:blipFill>
        <p:spPr bwMode="auto">
          <a:xfrm>
            <a:off x="5580112" y="1772816"/>
            <a:ext cx="2178685" cy="1376328"/>
          </a:xfrm>
          <a:prstGeom prst="rect">
            <a:avLst/>
          </a:prstGeom>
          <a:noFill/>
          <a:ln>
            <a:no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Bilde 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2"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Tree>
    <p:extLst>
      <p:ext uri="{BB962C8B-B14F-4D97-AF65-F5344CB8AC3E}">
        <p14:creationId xmlns="" xmlns:p14="http://schemas.microsoft.com/office/powerpoint/2010/main" val="3382039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Agenda</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673727"/>
            <a:ext cx="8001000" cy="362748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sz="2800" dirty="0" smtClean="0"/>
              <a:t>Litt orientering</a:t>
            </a:r>
          </a:p>
          <a:p>
            <a:r>
              <a:rPr lang="nb-NO" sz="2800" dirty="0" smtClean="0"/>
              <a:t>Status på arbeidspakkene	</a:t>
            </a:r>
            <a:br>
              <a:rPr lang="nb-NO" sz="2800" dirty="0" smtClean="0"/>
            </a:br>
            <a:r>
              <a:rPr lang="nb-NO" sz="2800" b="1" dirty="0" smtClean="0"/>
              <a:t>AP1: </a:t>
            </a:r>
            <a:r>
              <a:rPr lang="nb-NO" sz="2800" dirty="0" smtClean="0"/>
              <a:t>Utvikle ny Oslofjordmodell</a:t>
            </a:r>
            <a:r>
              <a:rPr lang="nb-NO" sz="2800" dirty="0"/>
              <a:t>	</a:t>
            </a:r>
            <a:r>
              <a:rPr lang="nb-NO" sz="2800" dirty="0" smtClean="0"/>
              <a:t/>
            </a:r>
            <a:br>
              <a:rPr lang="nb-NO" sz="2800" dirty="0" smtClean="0"/>
            </a:br>
            <a:r>
              <a:rPr lang="nb-NO" sz="2800" b="1" dirty="0" smtClean="0"/>
              <a:t>AP2</a:t>
            </a:r>
            <a:r>
              <a:rPr lang="nb-NO" sz="2800" b="1" dirty="0"/>
              <a:t>: </a:t>
            </a:r>
            <a:r>
              <a:rPr lang="nb-NO" sz="2800" dirty="0" smtClean="0"/>
              <a:t>Oljedrift </a:t>
            </a:r>
            <a:br>
              <a:rPr lang="nb-NO" sz="2800" dirty="0" smtClean="0"/>
            </a:br>
            <a:r>
              <a:rPr lang="nb-NO" sz="2800" b="1" dirty="0" smtClean="0"/>
              <a:t>AP3</a:t>
            </a:r>
            <a:r>
              <a:rPr lang="nb-NO" sz="2800" b="1" dirty="0"/>
              <a:t>: </a:t>
            </a:r>
            <a:r>
              <a:rPr lang="nb-NO" sz="2800" dirty="0"/>
              <a:t>Moss havn</a:t>
            </a:r>
          </a:p>
          <a:p>
            <a:r>
              <a:rPr lang="nb-NO" sz="2800" dirty="0" smtClean="0"/>
              <a:t>Fremdriftsplan</a:t>
            </a:r>
          </a:p>
          <a:p>
            <a:r>
              <a:rPr lang="nb-NO" sz="2800" dirty="0" smtClean="0"/>
              <a:t>Nettsiden </a:t>
            </a:r>
            <a:r>
              <a:rPr lang="nb-NO" sz="2800" dirty="0">
                <a:hlinkClick r:id="rId2"/>
              </a:rPr>
              <a:t>www.fjordos.no</a:t>
            </a:r>
            <a:r>
              <a:rPr lang="nb-NO" sz="2800" dirty="0"/>
              <a:t> </a:t>
            </a:r>
          </a:p>
          <a:p>
            <a:endParaRPr lang="nb-NO" sz="2800" dirty="0" smtClean="0"/>
          </a:p>
          <a:p>
            <a:endParaRPr lang="nb-NO" sz="2800" dirty="0" smtClean="0"/>
          </a:p>
          <a:p>
            <a:endParaRPr lang="nb-NO" sz="2800" dirty="0" smtClean="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2</a:t>
            </a:fld>
            <a:endParaRPr lang="nb-NO" dirty="0" smtClean="0">
              <a:solidFill>
                <a:srgbClr val="898989"/>
              </a:solidFill>
              <a:latin typeface="Arail" charset="0"/>
            </a:endParaRPr>
          </a:p>
        </p:txBody>
      </p:sp>
      <p:pic>
        <p:nvPicPr>
          <p:cNvPr id="8" name="Bild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7" name="Bilde 6"/>
          <p:cNvPicPr/>
          <p:nvPr/>
        </p:nvPicPr>
        <p:blipFill>
          <a:blip r:embed="rId4" cstate="print">
            <a:extLst>
              <a:ext uri="{28A0092B-C50C-407E-A947-70E740481C1C}">
                <a14:useLocalDpi xmlns="" xmlns:a14="http://schemas.microsoft.com/office/drawing/2010/main" val="0"/>
              </a:ext>
            </a:extLst>
          </a:blip>
          <a:stretch>
            <a:fillRect/>
          </a:stretch>
        </p:blipFill>
        <p:spPr>
          <a:xfrm>
            <a:off x="6626461" y="3239766"/>
            <a:ext cx="2178685" cy="142303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9" name="Bilde 8"/>
          <p:cNvPicPr/>
          <p:nvPr/>
        </p:nvPicPr>
        <p:blipFill rotWithShape="1">
          <a:blip r:embed="rId5" cstate="print">
            <a:extLst>
              <a:ext uri="{28A0092B-C50C-407E-A947-70E740481C1C}">
                <a14:useLocalDpi xmlns="" xmlns:a14="http://schemas.microsoft.com/office/drawing/2010/main" val="0"/>
              </a:ext>
            </a:extLst>
          </a:blip>
          <a:srcRect b="4838"/>
          <a:stretch/>
        </p:blipFill>
        <p:spPr bwMode="auto">
          <a:xfrm>
            <a:off x="6082887" y="2138185"/>
            <a:ext cx="2242592" cy="1399798"/>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a:sp3d>
          <a:extLst>
            <a:ext uri="{53640926-AAD7-44D8-BBD7-CCE9431645EC}">
              <a14:shadowObscured xmlns="" xmlns:a14="http://schemas.microsoft.com/office/drawing/2010/main"/>
            </a:ext>
          </a:extLst>
        </p:spPr>
      </p:pic>
      <p:pic>
        <p:nvPicPr>
          <p:cNvPr id="11" name="Bilde 1"/>
          <p:cNvPicPr>
            <a:picLocks noChangeAspect="1"/>
          </p:cNvPicPr>
          <p:nvPr/>
        </p:nvPicPr>
        <p:blipFill rotWithShape="1">
          <a:blip r:embed="rId6">
            <a:extLst>
              <a:ext uri="{BEBA8EAE-BF5A-486C-A8C5-ECC9F3942E4B}">
                <a14:imgProps xmlns="" xmlns:a14="http://schemas.microsoft.com/office/drawing/2010/main">
                  <a14:imgLayer r:embed="rId7">
                    <a14:imgEffect>
                      <a14:brightnessContrast bright="25000"/>
                    </a14:imgEffect>
                  </a14:imgLayer>
                </a14:imgProps>
              </a:ext>
              <a:ext uri="{28A0092B-C50C-407E-A947-70E740481C1C}">
                <a14:useLocalDpi xmlns="" xmlns:a14="http://schemas.microsoft.com/office/drawing/2010/main" val="0"/>
              </a:ext>
            </a:extLst>
          </a:blip>
          <a:srcRect l="32147" t="39155" r="15835" b="11553"/>
          <a:stretch/>
        </p:blipFill>
        <p:spPr bwMode="auto">
          <a:xfrm>
            <a:off x="5558615" y="1196752"/>
            <a:ext cx="2178685" cy="1376328"/>
          </a:xfrm>
          <a:prstGeom prst="rect">
            <a:avLst/>
          </a:prstGeom>
          <a:noFill/>
          <a:ln>
            <a:no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27394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Litt orientering</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673727"/>
            <a:ext cx="8001000" cy="362748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b-NO" sz="2800" dirty="0" smtClean="0"/>
              <a:t>Masteroppgaver:</a:t>
            </a:r>
          </a:p>
          <a:p>
            <a:pPr lvl="1"/>
            <a:r>
              <a:rPr lang="nb-NO" sz="1600" i="1" dirty="0" smtClean="0"/>
              <a:t>«</a:t>
            </a:r>
            <a:r>
              <a:rPr lang="nb-NO" sz="1600" i="1" dirty="0" err="1" smtClean="0"/>
              <a:t>Beneficial</a:t>
            </a:r>
            <a:r>
              <a:rPr lang="nb-NO" sz="1600" i="1" dirty="0" smtClean="0"/>
              <a:t> </a:t>
            </a:r>
            <a:r>
              <a:rPr lang="nb-NO" sz="1600" i="1" dirty="0" err="1" smtClean="0"/>
              <a:t>effects</a:t>
            </a:r>
            <a:r>
              <a:rPr lang="nb-NO" sz="1600" i="1" dirty="0" smtClean="0"/>
              <a:t> </a:t>
            </a:r>
            <a:r>
              <a:rPr lang="nb-NO" sz="1600" i="1" dirty="0" err="1" smtClean="0"/>
              <a:t>of</a:t>
            </a:r>
            <a:r>
              <a:rPr lang="nb-NO" sz="1600" i="1" dirty="0" smtClean="0"/>
              <a:t> </a:t>
            </a:r>
            <a:r>
              <a:rPr lang="nb-NO" sz="1600" i="1" dirty="0" err="1" smtClean="0"/>
              <a:t>improved</a:t>
            </a:r>
            <a:r>
              <a:rPr lang="nb-NO" sz="1600" i="1" dirty="0" smtClean="0"/>
              <a:t> </a:t>
            </a:r>
            <a:r>
              <a:rPr lang="nb-NO" sz="1600" i="1" dirty="0" err="1" smtClean="0"/>
              <a:t>ocean</a:t>
            </a:r>
            <a:r>
              <a:rPr lang="nb-NO" sz="1600" i="1" dirty="0" smtClean="0"/>
              <a:t> </a:t>
            </a:r>
            <a:r>
              <a:rPr lang="nb-NO" sz="1600" i="1" dirty="0" err="1" smtClean="0"/>
              <a:t>forecasting</a:t>
            </a:r>
            <a:r>
              <a:rPr lang="nb-NO" sz="1600" i="1" dirty="0" smtClean="0"/>
              <a:t> – How a more </a:t>
            </a:r>
            <a:r>
              <a:rPr lang="nb-NO" sz="1600" i="1" dirty="0" err="1" smtClean="0"/>
              <a:t>accurate</a:t>
            </a:r>
            <a:r>
              <a:rPr lang="nb-NO" sz="1600" i="1" dirty="0" smtClean="0"/>
              <a:t> fjord </a:t>
            </a:r>
            <a:r>
              <a:rPr lang="nb-NO" sz="1600" i="1" dirty="0" err="1" smtClean="0"/>
              <a:t>model</a:t>
            </a:r>
            <a:r>
              <a:rPr lang="nb-NO" sz="1600" i="1" dirty="0" smtClean="0"/>
              <a:t> </a:t>
            </a:r>
            <a:r>
              <a:rPr lang="nb-NO" sz="1600" i="1" dirty="0" err="1" smtClean="0"/>
              <a:t>can</a:t>
            </a:r>
            <a:r>
              <a:rPr lang="nb-NO" sz="1600" i="1" dirty="0" smtClean="0"/>
              <a:t> </a:t>
            </a:r>
            <a:r>
              <a:rPr lang="nb-NO" sz="1600" i="1" dirty="0" err="1" smtClean="0"/>
              <a:t>improve</a:t>
            </a:r>
            <a:r>
              <a:rPr lang="nb-NO" sz="1600" i="1" dirty="0" smtClean="0"/>
              <a:t> </a:t>
            </a:r>
            <a:r>
              <a:rPr lang="nb-NO" sz="1600" i="1" dirty="0" err="1" smtClean="0"/>
              <a:t>communication</a:t>
            </a:r>
            <a:r>
              <a:rPr lang="nb-NO" sz="1600" i="1" dirty="0" smtClean="0"/>
              <a:t> in an </a:t>
            </a:r>
            <a:r>
              <a:rPr lang="nb-NO" sz="1600" i="1" dirty="0" err="1" smtClean="0"/>
              <a:t>oil</a:t>
            </a:r>
            <a:r>
              <a:rPr lang="nb-NO" sz="1600" i="1" dirty="0" smtClean="0"/>
              <a:t> </a:t>
            </a:r>
            <a:r>
              <a:rPr lang="nb-NO" sz="1600" i="1" dirty="0" err="1" smtClean="0"/>
              <a:t>recovery</a:t>
            </a:r>
            <a:r>
              <a:rPr lang="nb-NO" sz="1600" i="1" dirty="0" smtClean="0"/>
              <a:t> </a:t>
            </a:r>
            <a:r>
              <a:rPr lang="nb-NO" sz="1600" i="1" dirty="0" err="1" smtClean="0"/>
              <a:t>operation</a:t>
            </a:r>
            <a:r>
              <a:rPr lang="nb-NO" sz="1600" i="1" dirty="0" smtClean="0"/>
              <a:t>»</a:t>
            </a:r>
            <a:br>
              <a:rPr lang="nb-NO" sz="1600" i="1" dirty="0" smtClean="0"/>
            </a:br>
            <a:r>
              <a:rPr lang="nb-NO" sz="1600" i="1" dirty="0" smtClean="0"/>
              <a:t>Pål </a:t>
            </a:r>
            <a:r>
              <a:rPr lang="nb-NO" sz="1600" i="1" dirty="0" err="1" smtClean="0"/>
              <a:t>Bratbak</a:t>
            </a:r>
            <a:r>
              <a:rPr lang="nb-NO" sz="1600" i="1" dirty="0" smtClean="0"/>
              <a:t>, våren 2013</a:t>
            </a:r>
          </a:p>
          <a:p>
            <a:pPr lvl="1"/>
            <a:r>
              <a:rPr lang="nb-NO" sz="1600" i="1" dirty="0" smtClean="0"/>
              <a:t>«Betydningen av gitteroppløsning for drivbaneberegninger i Oslofjorden»</a:t>
            </a:r>
            <a:br>
              <a:rPr lang="nb-NO" sz="1600" i="1" dirty="0" smtClean="0"/>
            </a:br>
            <a:r>
              <a:rPr lang="nb-NO" sz="1600" i="1" dirty="0" smtClean="0"/>
              <a:t>Peter Isachsen, høsten 2013/våren 2014</a:t>
            </a:r>
          </a:p>
          <a:p>
            <a:pPr lvl="1"/>
            <a:r>
              <a:rPr lang="nb-NO" sz="1600" i="1" dirty="0" smtClean="0"/>
              <a:t>«Ocean </a:t>
            </a:r>
            <a:r>
              <a:rPr lang="en-US" sz="1600" i="1" dirty="0" smtClean="0"/>
              <a:t>Weather </a:t>
            </a:r>
            <a:r>
              <a:rPr lang="en-US" sz="1600" i="1" dirty="0"/>
              <a:t>Conditions in Moss Harbor based on Local </a:t>
            </a:r>
            <a:r>
              <a:rPr lang="en-US" sz="1600" i="1" dirty="0" smtClean="0"/>
              <a:t>Experiences</a:t>
            </a:r>
            <a:r>
              <a:rPr lang="nb-NO" sz="1600" i="1" dirty="0" smtClean="0"/>
              <a:t>»</a:t>
            </a:r>
            <a:br>
              <a:rPr lang="nb-NO" sz="1600" i="1" dirty="0" smtClean="0"/>
            </a:br>
            <a:r>
              <a:rPr lang="nb-NO" sz="1600" i="1" dirty="0" smtClean="0"/>
              <a:t>Matthias </a:t>
            </a:r>
            <a:r>
              <a:rPr lang="nb-NO" sz="1600" i="1" dirty="0" err="1" smtClean="0"/>
              <a:t>Mueller</a:t>
            </a:r>
            <a:r>
              <a:rPr lang="nb-NO" sz="1600" i="1" dirty="0" smtClean="0"/>
              <a:t>, våren 2014</a:t>
            </a:r>
            <a:endParaRPr lang="nb-NO" sz="1600" i="1" dirty="0"/>
          </a:p>
          <a:p>
            <a:r>
              <a:rPr lang="nb-NO" sz="2800" dirty="0" smtClean="0"/>
              <a:t>Høgskolenes forskingsdager</a:t>
            </a:r>
          </a:p>
          <a:p>
            <a:r>
              <a:rPr lang="nb-NO" sz="2800" dirty="0" smtClean="0"/>
              <a:t>Følg med på </a:t>
            </a:r>
            <a:r>
              <a:rPr lang="nb-NO" sz="2800" dirty="0" smtClean="0">
                <a:hlinkClick r:id="rId2"/>
              </a:rPr>
              <a:t>www.fjordos.no</a:t>
            </a:r>
            <a:endParaRPr lang="nb-NO" sz="2800" dirty="0" smtClean="0"/>
          </a:p>
          <a:p>
            <a:r>
              <a:rPr lang="nb-NO" sz="2800" dirty="0" smtClean="0"/>
              <a:t>Orientering fra referansegruppen?</a:t>
            </a: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3</a:t>
            </a:fld>
            <a:endParaRPr lang="nb-NO" smtClean="0">
              <a:solidFill>
                <a:srgbClr val="898989"/>
              </a:solidFill>
              <a:latin typeface="Arail" charset="0"/>
            </a:endParaRPr>
          </a:p>
        </p:txBody>
      </p:sp>
      <p:pic>
        <p:nvPicPr>
          <p:cNvPr id="8" name="Bild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Tree>
    <p:extLst>
      <p:ext uri="{BB962C8B-B14F-4D97-AF65-F5344CB8AC3E}">
        <p14:creationId xmlns="" xmlns:p14="http://schemas.microsoft.com/office/powerpoint/2010/main" val="630093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flipH="1">
            <a:off x="6084168" y="3722099"/>
            <a:ext cx="2409325" cy="2587221"/>
          </a:xfrm>
          <a:prstGeom prst="rect">
            <a:avLst/>
          </a:prstGeom>
        </p:spPr>
      </p:pic>
      <p:sp>
        <p:nvSpPr>
          <p:cNvPr id="5" name="Bøyd pil 4"/>
          <p:cNvSpPr/>
          <p:nvPr/>
        </p:nvSpPr>
        <p:spPr>
          <a:xfrm rot="10800000">
            <a:off x="3635896" y="3356992"/>
            <a:ext cx="2880320" cy="1152128"/>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dirty="0">
              <a:solidFill>
                <a:schemeClr val="tx1"/>
              </a:solidFill>
            </a:endParaRPr>
          </a:p>
        </p:txBody>
      </p:sp>
      <p:sp>
        <p:nvSpPr>
          <p:cNvPr id="9" name="Avrundet rektangel 8"/>
          <p:cNvSpPr/>
          <p:nvPr/>
        </p:nvSpPr>
        <p:spPr>
          <a:xfrm>
            <a:off x="4283968" y="1417638"/>
            <a:ext cx="4176464" cy="222738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3" name="Avrundet rektangel 2"/>
          <p:cNvSpPr/>
          <p:nvPr/>
        </p:nvSpPr>
        <p:spPr>
          <a:xfrm>
            <a:off x="395536" y="1417638"/>
            <a:ext cx="3240360" cy="42436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1: Utvikle ny Oslofjordmodell</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2878088" cy="396043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nb-NO" sz="2800" b="1" dirty="0" smtClean="0"/>
              <a:t>Pådragsdata</a:t>
            </a:r>
          </a:p>
          <a:p>
            <a:r>
              <a:rPr lang="nb-NO" sz="2400" dirty="0" smtClean="0"/>
              <a:t>Elvetilløp </a:t>
            </a:r>
          </a:p>
          <a:p>
            <a:r>
              <a:rPr lang="nb-NO" sz="2400" dirty="0" smtClean="0"/>
              <a:t>Atmosfærepådrag</a:t>
            </a:r>
          </a:p>
          <a:p>
            <a:r>
              <a:rPr lang="nb-NO" sz="2400" dirty="0" smtClean="0"/>
              <a:t>Tidevann</a:t>
            </a:r>
          </a:p>
          <a:p>
            <a:r>
              <a:rPr lang="nb-NO" sz="2400" dirty="0" smtClean="0"/>
              <a:t>Randdata</a:t>
            </a:r>
          </a:p>
          <a:p>
            <a:r>
              <a:rPr lang="nb-NO" sz="2400" dirty="0" smtClean="0"/>
              <a:t>Bunntopografi</a:t>
            </a:r>
          </a:p>
          <a:p>
            <a:r>
              <a:rPr lang="nb-NO" sz="2400" dirty="0" smtClean="0"/>
              <a:t>Gitter</a:t>
            </a:r>
          </a:p>
          <a:p>
            <a:r>
              <a:rPr lang="nb-NO" sz="2400" dirty="0" smtClean="0"/>
              <a:t>Initialbetingelser</a:t>
            </a:r>
          </a:p>
          <a:p>
            <a:r>
              <a:rPr lang="nb-NO" sz="2400" dirty="0" smtClean="0"/>
              <a:t>Klima</a:t>
            </a: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4</a:t>
            </a:fld>
            <a:endParaRPr lang="nb-NO" smtClean="0">
              <a:solidFill>
                <a:srgbClr val="898989"/>
              </a:solidFill>
              <a:latin typeface="Arail" charset="0"/>
            </a:endParaRPr>
          </a:p>
        </p:txBody>
      </p:sp>
      <p:pic>
        <p:nvPicPr>
          <p:cNvPr id="8" name="Bild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4" name="Pil høyre 3"/>
          <p:cNvSpPr/>
          <p:nvPr/>
        </p:nvSpPr>
        <p:spPr>
          <a:xfrm>
            <a:off x="3635896" y="1844824"/>
            <a:ext cx="648072" cy="1584176"/>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12" name="Content Placeholder 2"/>
          <p:cNvSpPr txBox="1">
            <a:spLocks/>
          </p:cNvSpPr>
          <p:nvPr/>
        </p:nvSpPr>
        <p:spPr bwMode="auto">
          <a:xfrm>
            <a:off x="4572000" y="1484784"/>
            <a:ext cx="3888432" cy="194421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nb-NO" sz="2800" b="1" dirty="0" smtClean="0"/>
              <a:t>Forskjellige modeller</a:t>
            </a:r>
          </a:p>
          <a:p>
            <a:pPr marL="457200" indent="-457200">
              <a:buFont typeface="+mj-lt"/>
              <a:buAutoNum type="arabicPeriod"/>
            </a:pPr>
            <a:r>
              <a:rPr lang="nb-NO" sz="2400" dirty="0"/>
              <a:t>Utdrag av NorKyst800</a:t>
            </a:r>
          </a:p>
          <a:p>
            <a:pPr marL="457200" indent="-457200">
              <a:buFont typeface="+mj-lt"/>
              <a:buAutoNum type="arabicPeriod"/>
            </a:pPr>
            <a:r>
              <a:rPr lang="nb-NO" sz="2400" dirty="0">
                <a:solidFill>
                  <a:schemeClr val="accent6">
                    <a:lumMod val="50000"/>
                  </a:schemeClr>
                </a:solidFill>
              </a:rPr>
              <a:t>400m/800m gitter </a:t>
            </a:r>
          </a:p>
          <a:p>
            <a:pPr marL="457200" indent="-457200">
              <a:buFont typeface="+mj-lt"/>
              <a:buAutoNum type="arabicPeriod"/>
            </a:pPr>
            <a:r>
              <a:rPr lang="nb-NO" sz="2400" dirty="0" smtClean="0">
                <a:solidFill>
                  <a:schemeClr val="accent6">
                    <a:lumMod val="50000"/>
                  </a:schemeClr>
                </a:solidFill>
              </a:rPr>
              <a:t>Optimalt gitter</a:t>
            </a:r>
          </a:p>
        </p:txBody>
      </p:sp>
      <p:sp>
        <p:nvSpPr>
          <p:cNvPr id="6" name="TekstSylinder 5"/>
          <p:cNvSpPr txBox="1"/>
          <p:nvPr/>
        </p:nvSpPr>
        <p:spPr>
          <a:xfrm>
            <a:off x="4499992" y="4067780"/>
            <a:ext cx="1512168" cy="369332"/>
          </a:xfrm>
          <a:prstGeom prst="rect">
            <a:avLst/>
          </a:prstGeom>
          <a:noFill/>
        </p:spPr>
        <p:txBody>
          <a:bodyPr wrap="square" rtlCol="0">
            <a:spAutoFit/>
          </a:bodyPr>
          <a:lstStyle/>
          <a:p>
            <a:r>
              <a:rPr lang="nb-NO" dirty="0" smtClean="0"/>
              <a:t>Erfaringer</a:t>
            </a:r>
            <a:endParaRPr lang="nb-NO" dirty="0"/>
          </a:p>
        </p:txBody>
      </p:sp>
    </p:spTree>
    <p:extLst>
      <p:ext uri="{BB962C8B-B14F-4D97-AF65-F5344CB8AC3E}">
        <p14:creationId xmlns="" xmlns:p14="http://schemas.microsoft.com/office/powerpoint/2010/main" val="2335671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5536" y="2060054"/>
            <a:ext cx="3956534" cy="36732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1: Utvikle ny Oslofjordmodell</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5</a:t>
            </a:fld>
            <a:endParaRPr lang="nb-NO" smtClean="0">
              <a:solidFill>
                <a:srgbClr val="898989"/>
              </a:solidFill>
              <a:latin typeface="Arail" charset="0"/>
            </a:endParaRPr>
          </a:p>
        </p:txBody>
      </p:sp>
      <p:pic>
        <p:nvPicPr>
          <p:cNvPr id="8" name="Bild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1028" name="Picture 4"/>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631" r="1666"/>
          <a:stretch/>
        </p:blipFill>
        <p:spPr bwMode="auto">
          <a:xfrm>
            <a:off x="4961357" y="1623984"/>
            <a:ext cx="3035445" cy="3879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kstSylinder 5"/>
          <p:cNvSpPr txBox="1"/>
          <p:nvPr/>
        </p:nvSpPr>
        <p:spPr>
          <a:xfrm>
            <a:off x="4860032" y="1486525"/>
            <a:ext cx="1778051" cy="677108"/>
          </a:xfrm>
          <a:prstGeom prst="rect">
            <a:avLst/>
          </a:prstGeom>
          <a:noFill/>
        </p:spPr>
        <p:txBody>
          <a:bodyPr wrap="none" rtlCol="0">
            <a:spAutoFit/>
          </a:bodyPr>
          <a:lstStyle/>
          <a:p>
            <a:r>
              <a:rPr lang="nb-NO" sz="2000" dirty="0" smtClean="0"/>
              <a:t>Optimalt gitter</a:t>
            </a:r>
          </a:p>
          <a:p>
            <a:r>
              <a:rPr lang="nb-NO" dirty="0" smtClean="0">
                <a:solidFill>
                  <a:schemeClr val="bg1">
                    <a:lumMod val="50000"/>
                  </a:schemeClr>
                </a:solidFill>
              </a:rPr>
              <a:t>50x50 bokser</a:t>
            </a:r>
            <a:endParaRPr lang="nb-NO" dirty="0">
              <a:solidFill>
                <a:schemeClr val="bg1">
                  <a:lumMod val="50000"/>
                </a:schemeClr>
              </a:solidFill>
            </a:endParaRPr>
          </a:p>
        </p:txBody>
      </p:sp>
      <p:sp>
        <p:nvSpPr>
          <p:cNvPr id="16" name="TekstSylinder 15"/>
          <p:cNvSpPr txBox="1"/>
          <p:nvPr/>
        </p:nvSpPr>
        <p:spPr>
          <a:xfrm>
            <a:off x="685800" y="1486524"/>
            <a:ext cx="2706190" cy="677108"/>
          </a:xfrm>
          <a:prstGeom prst="rect">
            <a:avLst/>
          </a:prstGeom>
          <a:noFill/>
        </p:spPr>
        <p:txBody>
          <a:bodyPr wrap="none" rtlCol="0">
            <a:spAutoFit/>
          </a:bodyPr>
          <a:lstStyle/>
          <a:p>
            <a:r>
              <a:rPr lang="nb-NO" sz="2000" dirty="0" smtClean="0"/>
              <a:t>Utdrag av NorKyst800</a:t>
            </a:r>
          </a:p>
          <a:p>
            <a:r>
              <a:rPr lang="nb-NO" dirty="0" smtClean="0">
                <a:solidFill>
                  <a:schemeClr val="bg1">
                    <a:lumMod val="50000"/>
                  </a:schemeClr>
                </a:solidFill>
              </a:rPr>
              <a:t>800m x 800m</a:t>
            </a:r>
            <a:endParaRPr lang="nb-NO" dirty="0">
              <a:solidFill>
                <a:schemeClr val="bg1">
                  <a:lumMod val="50000"/>
                </a:schemeClr>
              </a:solidFill>
            </a:endParaRPr>
          </a:p>
        </p:txBody>
      </p:sp>
    </p:spTree>
    <p:extLst>
      <p:ext uri="{BB962C8B-B14F-4D97-AF65-F5344CB8AC3E}">
        <p14:creationId xmlns="" xmlns:p14="http://schemas.microsoft.com/office/powerpoint/2010/main" val="1166616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2: Oljedrift</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8001000"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Ø"/>
            </a:pPr>
            <a:endParaRPr lang="nb-NO" sz="2400" dirty="0" smtClean="0"/>
          </a:p>
          <a:p>
            <a:pPr lvl="1">
              <a:buFont typeface="Wingdings" pitchFamily="2" charset="2"/>
              <a:buChar char="v"/>
            </a:pPr>
            <a:endParaRPr lang="nb-NO" sz="2400" dirty="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6</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7" name="Content Placeholder 2"/>
          <p:cNvSpPr txBox="1">
            <a:spLocks/>
          </p:cNvSpPr>
          <p:nvPr/>
        </p:nvSpPr>
        <p:spPr bwMode="auto">
          <a:xfrm>
            <a:off x="838200" y="1412776"/>
            <a:ext cx="8001000" cy="427555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2800" dirty="0" smtClean="0"/>
              <a:t>Observerte drivbaner fra Godafoss til validering</a:t>
            </a:r>
            <a:endParaRPr lang="nb-NO" dirty="0"/>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3"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pic>
        <p:nvPicPr>
          <p:cNvPr id="19" name="Picture 3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25563"/>
          <a:stretch/>
        </p:blipFill>
        <p:spPr bwMode="auto">
          <a:xfrm>
            <a:off x="931391" y="1916832"/>
            <a:ext cx="5584825" cy="3780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899592" y="5435932"/>
            <a:ext cx="2375971" cy="369332"/>
          </a:xfrm>
          <a:prstGeom prst="rect">
            <a:avLst/>
          </a:prstGeom>
        </p:spPr>
        <p:txBody>
          <a:bodyPr wrap="none">
            <a:spAutoFit/>
          </a:bodyPr>
          <a:lstStyle/>
          <a:p>
            <a:r>
              <a:rPr lang="nb-NO" sz="1600" dirty="0"/>
              <a:t>http://kart.kystverket.no</a:t>
            </a:r>
            <a:r>
              <a:rPr lang="nb-NO" dirty="0"/>
              <a:t>/</a:t>
            </a:r>
          </a:p>
        </p:txBody>
      </p:sp>
    </p:spTree>
    <p:extLst>
      <p:ext uri="{BB962C8B-B14F-4D97-AF65-F5344CB8AC3E}">
        <p14:creationId xmlns="" xmlns:p14="http://schemas.microsoft.com/office/powerpoint/2010/main" val="3052449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2: Oljedrift</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8001000"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Ø"/>
            </a:pPr>
            <a:endParaRPr lang="nb-NO" sz="2400" dirty="0" smtClean="0"/>
          </a:p>
          <a:p>
            <a:pPr lvl="1">
              <a:buFont typeface="Wingdings" pitchFamily="2" charset="2"/>
              <a:buChar char="v"/>
            </a:pPr>
            <a:endParaRPr lang="nb-NO" sz="2400" dirty="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7</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7" name="Content Placeholder 2"/>
          <p:cNvSpPr txBox="1">
            <a:spLocks/>
          </p:cNvSpPr>
          <p:nvPr/>
        </p:nvSpPr>
        <p:spPr bwMode="auto">
          <a:xfrm>
            <a:off x="838200" y="1412776"/>
            <a:ext cx="8001000" cy="427555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2800" dirty="0" smtClean="0"/>
              <a:t>Drivbaneberegninger</a:t>
            </a:r>
            <a:endParaRPr lang="nb-NO" dirty="0"/>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3"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12" name="Avrundet rektangel 11"/>
          <p:cNvSpPr/>
          <p:nvPr/>
        </p:nvSpPr>
        <p:spPr>
          <a:xfrm>
            <a:off x="5148064" y="2353742"/>
            <a:ext cx="3312368" cy="6432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13" name="Avrundet rektangel 12"/>
          <p:cNvSpPr/>
          <p:nvPr/>
        </p:nvSpPr>
        <p:spPr>
          <a:xfrm>
            <a:off x="1259632" y="1921694"/>
            <a:ext cx="3240360" cy="15793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14" name="Content Placeholder 2"/>
          <p:cNvSpPr txBox="1">
            <a:spLocks/>
          </p:cNvSpPr>
          <p:nvPr/>
        </p:nvSpPr>
        <p:spPr bwMode="auto">
          <a:xfrm>
            <a:off x="1549896" y="2099283"/>
            <a:ext cx="2878088" cy="115212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nb-NO" sz="2800" b="1" dirty="0" smtClean="0"/>
              <a:t>Fjordmodell</a:t>
            </a:r>
          </a:p>
          <a:p>
            <a:r>
              <a:rPr lang="nb-NO" sz="2400" dirty="0" smtClean="0"/>
              <a:t>Strømfelt </a:t>
            </a:r>
          </a:p>
        </p:txBody>
      </p:sp>
      <p:sp>
        <p:nvSpPr>
          <p:cNvPr id="15" name="Pil høyre 14"/>
          <p:cNvSpPr/>
          <p:nvPr/>
        </p:nvSpPr>
        <p:spPr>
          <a:xfrm>
            <a:off x="4499992" y="1916832"/>
            <a:ext cx="648072" cy="1584176"/>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16" name="Content Placeholder 2"/>
          <p:cNvSpPr txBox="1">
            <a:spLocks/>
          </p:cNvSpPr>
          <p:nvPr/>
        </p:nvSpPr>
        <p:spPr bwMode="auto">
          <a:xfrm>
            <a:off x="5508104" y="2420888"/>
            <a:ext cx="2952328" cy="5760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nb-NO" sz="2800" b="1" dirty="0" smtClean="0"/>
              <a:t>Drivbanemodell</a:t>
            </a:r>
            <a:endParaRPr lang="nb-NO" sz="2400" dirty="0" smtClean="0">
              <a:solidFill>
                <a:schemeClr val="accent6">
                  <a:lumMod val="50000"/>
                </a:schemeClr>
              </a:solidFill>
            </a:endParaRPr>
          </a:p>
        </p:txBody>
      </p:sp>
      <p:sp>
        <p:nvSpPr>
          <p:cNvPr id="18" name="Avrundet rektangel 17"/>
          <p:cNvSpPr/>
          <p:nvPr/>
        </p:nvSpPr>
        <p:spPr>
          <a:xfrm>
            <a:off x="1259632" y="3623573"/>
            <a:ext cx="7200800" cy="15793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nb-NO"/>
          </a:p>
        </p:txBody>
      </p:sp>
      <p:sp>
        <p:nvSpPr>
          <p:cNvPr id="19" name="Content Placeholder 2"/>
          <p:cNvSpPr txBox="1">
            <a:spLocks/>
          </p:cNvSpPr>
          <p:nvPr/>
        </p:nvSpPr>
        <p:spPr bwMode="auto">
          <a:xfrm>
            <a:off x="1549896" y="3690720"/>
            <a:ext cx="2013992" cy="115212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nb-NO" sz="2800" b="1" dirty="0" smtClean="0"/>
              <a:t>Fjordmodell</a:t>
            </a:r>
          </a:p>
          <a:p>
            <a:r>
              <a:rPr lang="nb-NO" sz="2400" dirty="0" smtClean="0"/>
              <a:t>Strømfelt </a:t>
            </a:r>
          </a:p>
          <a:p>
            <a:r>
              <a:rPr lang="nb-NO" sz="2400" dirty="0" smtClean="0"/>
              <a:t>Drivbaner</a:t>
            </a:r>
          </a:p>
        </p:txBody>
      </p:sp>
      <p:sp>
        <p:nvSpPr>
          <p:cNvPr id="4" name="TekstSylinder 3"/>
          <p:cNvSpPr txBox="1"/>
          <p:nvPr/>
        </p:nvSpPr>
        <p:spPr>
          <a:xfrm>
            <a:off x="395536" y="2508865"/>
            <a:ext cx="809837" cy="400110"/>
          </a:xfrm>
          <a:prstGeom prst="rect">
            <a:avLst/>
          </a:prstGeom>
          <a:noFill/>
        </p:spPr>
        <p:txBody>
          <a:bodyPr wrap="none" rtlCol="0">
            <a:spAutoFit/>
          </a:bodyPr>
          <a:lstStyle/>
          <a:p>
            <a:r>
              <a:rPr lang="nb-NO" sz="2000" b="1" dirty="0" smtClean="0"/>
              <a:t>Alt. 1</a:t>
            </a:r>
            <a:endParaRPr lang="nb-NO" sz="2000" b="1" dirty="0"/>
          </a:p>
        </p:txBody>
      </p:sp>
      <p:sp>
        <p:nvSpPr>
          <p:cNvPr id="20" name="TekstSylinder 19"/>
          <p:cNvSpPr txBox="1"/>
          <p:nvPr/>
        </p:nvSpPr>
        <p:spPr>
          <a:xfrm>
            <a:off x="395536" y="4213175"/>
            <a:ext cx="809837" cy="400110"/>
          </a:xfrm>
          <a:prstGeom prst="rect">
            <a:avLst/>
          </a:prstGeom>
          <a:noFill/>
        </p:spPr>
        <p:txBody>
          <a:bodyPr wrap="none" rtlCol="0">
            <a:spAutoFit/>
          </a:bodyPr>
          <a:lstStyle/>
          <a:p>
            <a:r>
              <a:rPr lang="nb-NO" sz="2000" b="1" dirty="0" smtClean="0"/>
              <a:t>Alt. 2</a:t>
            </a:r>
            <a:endParaRPr lang="nb-NO" sz="2000" b="1" dirty="0"/>
          </a:p>
        </p:txBody>
      </p:sp>
    </p:spTree>
    <p:extLst>
      <p:ext uri="{BB962C8B-B14F-4D97-AF65-F5344CB8AC3E}">
        <p14:creationId xmlns="" xmlns:p14="http://schemas.microsoft.com/office/powerpoint/2010/main" val="3137821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58793" y="1412775"/>
            <a:ext cx="5061679" cy="42484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2: Oljedrift</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5" name="Content Placeholder 2"/>
          <p:cNvSpPr>
            <a:spLocks noGrp="1"/>
          </p:cNvSpPr>
          <p:nvPr>
            <p:ph idx="1"/>
          </p:nvPr>
        </p:nvSpPr>
        <p:spPr bwMode="auto">
          <a:xfrm>
            <a:off x="685800" y="1484784"/>
            <a:ext cx="8001000" cy="42755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Ø"/>
            </a:pPr>
            <a:endParaRPr lang="nb-NO" sz="2400" dirty="0" smtClean="0"/>
          </a:p>
          <a:p>
            <a:pPr lvl="1">
              <a:buFont typeface="Wingdings" pitchFamily="2" charset="2"/>
              <a:buChar char="v"/>
            </a:pPr>
            <a:endParaRPr lang="nb-NO" sz="2400" dirty="0"/>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8</a:t>
            </a:fld>
            <a:endParaRPr lang="nb-NO" smtClean="0">
              <a:solidFill>
                <a:srgbClr val="898989"/>
              </a:solidFill>
              <a:latin typeface="Arail" charset="0"/>
            </a:endParaRPr>
          </a:p>
        </p:txBody>
      </p:sp>
      <p:pic>
        <p:nvPicPr>
          <p:cNvPr id="8" name="Bild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sp>
        <p:nvSpPr>
          <p:cNvPr id="7" name="Content Placeholder 2"/>
          <p:cNvSpPr txBox="1">
            <a:spLocks/>
          </p:cNvSpPr>
          <p:nvPr/>
        </p:nvSpPr>
        <p:spPr bwMode="auto">
          <a:xfrm>
            <a:off x="838200" y="1412777"/>
            <a:ext cx="7848600" cy="3384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pitchFamily="34" charset="0"/>
              <a:buNone/>
              <a:defRPr sz="2400" kern="1200">
                <a:solidFill>
                  <a:schemeClr val="tx1"/>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2800" dirty="0" smtClean="0"/>
              <a:t>Drivbaneberegninger</a:t>
            </a:r>
          </a:p>
          <a:p>
            <a:pPr>
              <a:buFont typeface="Wingdings" panose="05000000000000000000" pitchFamily="2" charset="2"/>
              <a:buChar char="Ø"/>
            </a:pPr>
            <a:r>
              <a:rPr lang="nb-NO" sz="2400" dirty="0" smtClean="0"/>
              <a:t>basert på utdrag </a:t>
            </a:r>
            <a:br>
              <a:rPr lang="nb-NO" sz="2400" dirty="0" smtClean="0"/>
            </a:br>
            <a:r>
              <a:rPr lang="nb-NO" sz="2400" dirty="0" smtClean="0"/>
              <a:t>av NorKyst800</a:t>
            </a:r>
          </a:p>
          <a:p>
            <a:pPr>
              <a:buFont typeface="Wingdings" panose="05000000000000000000" pitchFamily="2" charset="2"/>
              <a:buChar char="Ø"/>
            </a:pPr>
            <a:r>
              <a:rPr lang="nb-NO" sz="2400" dirty="0"/>
              <a:t>u</a:t>
            </a:r>
            <a:r>
              <a:rPr lang="nb-NO" sz="2400" dirty="0" smtClean="0"/>
              <a:t>tslipp hver</a:t>
            </a:r>
            <a:br>
              <a:rPr lang="nb-NO" sz="2400" dirty="0" smtClean="0"/>
            </a:br>
            <a:r>
              <a:rPr lang="nb-NO" sz="2400" dirty="0" smtClean="0"/>
              <a:t>time gjennom ett</a:t>
            </a:r>
            <a:br>
              <a:rPr lang="nb-NO" sz="2400" dirty="0" smtClean="0"/>
            </a:br>
            <a:r>
              <a:rPr lang="nb-NO" sz="2400" dirty="0" smtClean="0"/>
              <a:t>døgn</a:t>
            </a:r>
          </a:p>
          <a:p>
            <a:pPr>
              <a:buFont typeface="Wingdings" panose="05000000000000000000" pitchFamily="2" charset="2"/>
              <a:buChar char="Ø"/>
            </a:pPr>
            <a:r>
              <a:rPr lang="nb-NO" sz="2400" dirty="0" smtClean="0"/>
              <a:t>stor variasjon i</a:t>
            </a:r>
            <a:br>
              <a:rPr lang="nb-NO" sz="2400" dirty="0" smtClean="0"/>
            </a:br>
            <a:r>
              <a:rPr lang="nb-NO" sz="2400" dirty="0" smtClean="0"/>
              <a:t>modellerte </a:t>
            </a:r>
            <a:br>
              <a:rPr lang="nb-NO" sz="2400" dirty="0" smtClean="0"/>
            </a:br>
            <a:r>
              <a:rPr lang="nb-NO" sz="2400" dirty="0" smtClean="0"/>
              <a:t>drivbaner</a:t>
            </a:r>
            <a:endParaRPr lang="nb-NO" sz="2800" dirty="0"/>
          </a:p>
        </p:txBody>
      </p:sp>
      <p:sp>
        <p:nvSpPr>
          <p:cNvPr id="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3"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 xmlns:p14="http://schemas.microsoft.com/office/powerpoint/2010/main" val="97169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nb-NO" b="1" dirty="0" smtClean="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rPr>
              <a:t>AP 3: Moss havn</a:t>
            </a:r>
            <a:endParaRPr lang="nb-NO" b="1" dirty="0">
              <a:gradFill>
                <a:gsLst>
                  <a:gs pos="10000">
                    <a:srgbClr val="95B3D7"/>
                  </a:gs>
                  <a:gs pos="0">
                    <a:srgbClr val="95B3D7"/>
                  </a:gs>
                  <a:gs pos="50000">
                    <a:srgbClr val="3A558A"/>
                  </a:gs>
                  <a:gs pos="90000">
                    <a:srgbClr val="95B3D7"/>
                  </a:gs>
                  <a:gs pos="100000">
                    <a:srgbClr val="95B3D7"/>
                  </a:gs>
                </a:gsLst>
                <a:lin ang="5400000" scaled="0"/>
              </a:gradFill>
              <a:latin typeface="Calibri" pitchFamily="34" charset="0"/>
              <a:ea typeface="ＭＳ Ｐゴシック" pitchFamily="34" charset="-128"/>
              <a:cs typeface="Arail" charset="0"/>
            </a:endParaRPr>
          </a:p>
        </p:txBody>
      </p:sp>
      <p:sp>
        <p:nvSpPr>
          <p:cNvPr id="3077"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E541A8-9A3B-4936-AC53-561DB50FF3A1}" type="slidenum">
              <a:rPr lang="nb-NO" smtClean="0">
                <a:solidFill>
                  <a:srgbClr val="898989"/>
                </a:solidFill>
                <a:latin typeface="Arail" charset="0"/>
              </a:rPr>
              <a:pPr eaLnBrk="1" hangingPunct="1"/>
              <a:t>9</a:t>
            </a:fld>
            <a:endParaRPr lang="nb-NO" smtClean="0">
              <a:solidFill>
                <a:srgbClr val="898989"/>
              </a:solidFill>
              <a:latin typeface="Arail" charset="0"/>
            </a:endParaRPr>
          </a:p>
        </p:txBody>
      </p:sp>
      <p:pic>
        <p:nvPicPr>
          <p:cNvPr id="8" name="Bild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5837640"/>
            <a:ext cx="2106168" cy="615696"/>
          </a:xfrm>
          <a:prstGeom prst="rect">
            <a:avLst/>
          </a:prstGeom>
        </p:spPr>
      </p:pic>
      <p:sp>
        <p:nvSpPr>
          <p:cNvPr id="10" name="Footer Placeholder 3"/>
          <p:cNvSpPr>
            <a:spLocks noGrp="1"/>
          </p:cNvSpPr>
          <p:nvPr>
            <p:ph type="ftr" sz="quarter" idx="11"/>
          </p:nvPr>
        </p:nvSpPr>
        <p:spPr bwMode="auto">
          <a:xfrm>
            <a:off x="6248400" y="6035675"/>
            <a:ext cx="20574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b-NO" dirty="0" smtClean="0">
                <a:solidFill>
                  <a:srgbClr val="898989"/>
                </a:solidFill>
                <a:latin typeface="Arail" charset="0"/>
              </a:rPr>
              <a:t>www.fjordos.no</a:t>
            </a:r>
          </a:p>
        </p:txBody>
      </p:sp>
      <p:pic>
        <p:nvPicPr>
          <p:cNvPr id="7" name="Picture 8" descr="H:\Documents\Prosjekt\Modeller\FjordOs\Figurer\Kart\Kart_Moss.jpg"/>
          <p:cNvPicPr>
            <a:picLocks noChangeAspect="1"/>
          </p:cNvPicPr>
          <p:nvPr/>
        </p:nvPicPr>
        <p:blipFill rotWithShape="1">
          <a:blip r:embed="rId3" cstate="print">
            <a:extLst>
              <a:ext uri="{28A0092B-C50C-407E-A947-70E740481C1C}">
                <a14:useLocalDpi xmlns="" xmlns:a14="http://schemas.microsoft.com/office/drawing/2010/main" val="0"/>
              </a:ext>
            </a:extLst>
          </a:blip>
          <a:srcRect t="24031" b="11583"/>
          <a:stretch/>
        </p:blipFill>
        <p:spPr bwMode="auto">
          <a:xfrm>
            <a:off x="755576" y="2459979"/>
            <a:ext cx="3312369" cy="3018330"/>
          </a:xfrm>
          <a:prstGeom prst="rect">
            <a:avLst/>
          </a:prstGeom>
          <a:noFill/>
          <a:ln>
            <a:noFill/>
          </a:ln>
        </p:spPr>
      </p:pic>
      <p:pic>
        <p:nvPicPr>
          <p:cNvPr id="9" name="Picture 3" descr="H:\Documents\Prosjekt\Modeller\FjordOs\Figurer\Modell\Verlebukta_snitt_dypeste.jpg"/>
          <p:cNvPicPr>
            <a:picLocks noChangeAspect="1"/>
          </p:cNvPicPr>
          <p:nvPr/>
        </p:nvPicPr>
        <p:blipFill rotWithShape="1">
          <a:blip r:embed="rId4" cstate="print">
            <a:extLst>
              <a:ext uri="{28A0092B-C50C-407E-A947-70E740481C1C}">
                <a14:useLocalDpi xmlns="" xmlns:a14="http://schemas.microsoft.com/office/drawing/2010/main" val="0"/>
              </a:ext>
            </a:extLst>
          </a:blip>
          <a:srcRect l="6558" t="51320" b="6280"/>
          <a:stretch/>
        </p:blipFill>
        <p:spPr bwMode="auto">
          <a:xfrm>
            <a:off x="4067944" y="3439114"/>
            <a:ext cx="4634167" cy="2294141"/>
          </a:xfrm>
          <a:prstGeom prst="rect">
            <a:avLst/>
          </a:prstGeom>
          <a:noFill/>
          <a:ln>
            <a:noFill/>
          </a:ln>
          <a:extLst>
            <a:ext uri="{53640926-AAD7-44D8-BBD7-CCE9431645EC}">
              <a14:shadowObscured xmlns="" xmlns:a14="http://schemas.microsoft.com/office/drawing/2010/main"/>
            </a:ext>
          </a:extLst>
        </p:spPr>
      </p:pic>
      <p:pic>
        <p:nvPicPr>
          <p:cNvPr id="12" name="Picture 3" descr="H:\Documents\Prosjekt\Modeller\FjordOs\Figurer\Modell\Verlebukta_snitt_dypeste.jpg"/>
          <p:cNvPicPr>
            <a:picLocks noChangeAspect="1"/>
          </p:cNvPicPr>
          <p:nvPr/>
        </p:nvPicPr>
        <p:blipFill rotWithShape="1">
          <a:blip r:embed="rId4" cstate="print">
            <a:extLst>
              <a:ext uri="{28A0092B-C50C-407E-A947-70E740481C1C}">
                <a14:useLocalDpi xmlns="" xmlns:a14="http://schemas.microsoft.com/office/drawing/2010/main" val="0"/>
              </a:ext>
            </a:extLst>
          </a:blip>
          <a:srcRect l="6753" b="54812"/>
          <a:stretch/>
        </p:blipFill>
        <p:spPr bwMode="auto">
          <a:xfrm>
            <a:off x="4067945" y="980728"/>
            <a:ext cx="4624434" cy="2444998"/>
          </a:xfrm>
          <a:prstGeom prst="rect">
            <a:avLst/>
          </a:prstGeom>
          <a:noFill/>
          <a:ln>
            <a:noFill/>
          </a:ln>
          <a:extLst>
            <a:ext uri="{53640926-AAD7-44D8-BBD7-CCE9431645EC}">
              <a14:shadowObscured xmlns="" xmlns:a14="http://schemas.microsoft.com/office/drawing/2010/main"/>
            </a:ext>
          </a:extLst>
        </p:spPr>
      </p:pic>
      <p:sp>
        <p:nvSpPr>
          <p:cNvPr id="2" name="TekstSylinder 1"/>
          <p:cNvSpPr txBox="1"/>
          <p:nvPr/>
        </p:nvSpPr>
        <p:spPr>
          <a:xfrm rot="5400000">
            <a:off x="7600160" y="2161792"/>
            <a:ext cx="1657826" cy="307777"/>
          </a:xfrm>
          <a:prstGeom prst="rect">
            <a:avLst/>
          </a:prstGeom>
          <a:noFill/>
        </p:spPr>
        <p:txBody>
          <a:bodyPr wrap="none" rtlCol="0">
            <a:spAutoFit/>
          </a:bodyPr>
          <a:lstStyle/>
          <a:p>
            <a:r>
              <a:rPr lang="nb-NO" sz="1400" dirty="0" smtClean="0"/>
              <a:t>Saltholdighet [</a:t>
            </a:r>
            <a:r>
              <a:rPr lang="nb-NO" sz="1400" dirty="0" err="1" smtClean="0"/>
              <a:t>psu</a:t>
            </a:r>
            <a:r>
              <a:rPr lang="nb-NO" sz="1400" dirty="0" smtClean="0"/>
              <a:t>]</a:t>
            </a:r>
            <a:endParaRPr lang="nb-NO" sz="1400" dirty="0"/>
          </a:p>
        </p:txBody>
      </p:sp>
      <p:sp>
        <p:nvSpPr>
          <p:cNvPr id="13" name="TekstSylinder 12"/>
          <p:cNvSpPr txBox="1"/>
          <p:nvPr/>
        </p:nvSpPr>
        <p:spPr>
          <a:xfrm rot="5400000">
            <a:off x="7535492" y="4406738"/>
            <a:ext cx="1975221" cy="307777"/>
          </a:xfrm>
          <a:prstGeom prst="rect">
            <a:avLst/>
          </a:prstGeom>
          <a:noFill/>
        </p:spPr>
        <p:txBody>
          <a:bodyPr wrap="none" rtlCol="0">
            <a:spAutoFit/>
          </a:bodyPr>
          <a:lstStyle/>
          <a:p>
            <a:r>
              <a:rPr lang="nb-NO" sz="1400" dirty="0" smtClean="0"/>
              <a:t>Strøm inn i bukta [m/s]</a:t>
            </a:r>
            <a:endParaRPr lang="nb-NO" sz="1400" dirty="0"/>
          </a:p>
        </p:txBody>
      </p:sp>
      <p:sp>
        <p:nvSpPr>
          <p:cNvPr id="14" name="Content Placeholder 2"/>
          <p:cNvSpPr>
            <a:spLocks noGrp="1"/>
          </p:cNvSpPr>
          <p:nvPr>
            <p:ph idx="1"/>
          </p:nvPr>
        </p:nvSpPr>
        <p:spPr bwMode="auto">
          <a:xfrm>
            <a:off x="757807" y="1340768"/>
            <a:ext cx="3382145" cy="97519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nb-NO" sz="2800" dirty="0" smtClean="0"/>
              <a:t>Strømforhold basert </a:t>
            </a:r>
            <a:br>
              <a:rPr lang="nb-NO" sz="2800" dirty="0" smtClean="0"/>
            </a:br>
            <a:r>
              <a:rPr lang="nb-NO" sz="2800" dirty="0" smtClean="0"/>
              <a:t>på tidligere modell</a:t>
            </a:r>
          </a:p>
        </p:txBody>
      </p:sp>
    </p:spTree>
    <p:extLst>
      <p:ext uri="{BB962C8B-B14F-4D97-AF65-F5344CB8AC3E}">
        <p14:creationId xmlns="" xmlns:p14="http://schemas.microsoft.com/office/powerpoint/2010/main" val="2614517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HiVe_mal">
  <a:themeElements>
    <a:clrScheme name="HiVe">
      <a:dk1>
        <a:sysClr val="windowText" lastClr="000000"/>
      </a:dk1>
      <a:lt1>
        <a:sysClr val="window" lastClr="FFFFFF"/>
      </a:lt1>
      <a:dk2>
        <a:srgbClr val="405161"/>
      </a:dk2>
      <a:lt2>
        <a:srgbClr val="C3C8D0"/>
      </a:lt2>
      <a:accent1>
        <a:srgbClr val="D70020"/>
      </a:accent1>
      <a:accent2>
        <a:srgbClr val="405161"/>
      </a:accent2>
      <a:accent3>
        <a:srgbClr val="C3C8D0"/>
      </a:accent3>
      <a:accent4>
        <a:srgbClr val="D70020"/>
      </a:accent4>
      <a:accent5>
        <a:srgbClr val="405161"/>
      </a:accent5>
      <a:accent6>
        <a:srgbClr val="C3C8D0"/>
      </a:accent6>
      <a:hlink>
        <a:srgbClr val="D70020"/>
      </a:hlink>
      <a:folHlink>
        <a:srgbClr val="4051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HiVe_mal</Template>
  <TotalTime>3975</TotalTime>
  <Words>620</Words>
  <Application>Microsoft Office PowerPoint</Application>
  <PresentationFormat>Skjermfremvisning (4:3)</PresentationFormat>
  <Paragraphs>619</Paragraphs>
  <Slides>16</Slides>
  <Notes>3</Notes>
  <HiddenSlides>0</HiddenSlides>
  <MMClips>0</MMClips>
  <ScaleCrop>false</ScaleCrop>
  <HeadingPairs>
    <vt:vector size="4" baseType="variant">
      <vt:variant>
        <vt:lpstr>Tema</vt:lpstr>
      </vt:variant>
      <vt:variant>
        <vt:i4>1</vt:i4>
      </vt:variant>
      <vt:variant>
        <vt:lpstr>Lysbildetitler</vt:lpstr>
      </vt:variant>
      <vt:variant>
        <vt:i4>16</vt:i4>
      </vt:variant>
    </vt:vector>
  </HeadingPairs>
  <TitlesOfParts>
    <vt:vector size="17" baseType="lpstr">
      <vt:lpstr>HiVe_mal</vt:lpstr>
      <vt:lpstr>Ny Oslofjordmodell - for varsling av strøm, vannstand og hydrografi</vt:lpstr>
      <vt:lpstr>Agenda</vt:lpstr>
      <vt:lpstr>Litt orientering</vt:lpstr>
      <vt:lpstr>AP 1: Utvikle ny Oslofjordmodell</vt:lpstr>
      <vt:lpstr>AP 1: Utvikle ny Oslofjordmodell</vt:lpstr>
      <vt:lpstr>AP 2: Oljedrift</vt:lpstr>
      <vt:lpstr>AP 2: Oljedrift</vt:lpstr>
      <vt:lpstr>AP 2: Oljedrift</vt:lpstr>
      <vt:lpstr>AP 3: Moss havn</vt:lpstr>
      <vt:lpstr>AP 3: Moss havn</vt:lpstr>
      <vt:lpstr>Lysbilde 11</vt:lpstr>
      <vt:lpstr>AP 3: Moss havn</vt:lpstr>
      <vt:lpstr>Lysbilde 13</vt:lpstr>
      <vt:lpstr>Lysbilde 14</vt:lpstr>
      <vt:lpstr>Nettsiden</vt:lpstr>
      <vt:lpstr>Oppsummering</vt:lpstr>
    </vt:vector>
  </TitlesOfParts>
  <Company>Høgskolen i Vestfold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Strømninger i Oslofjorden</dc:title>
  <dc:creator>Karina Bakkeløkken Hjelmervik</dc:creator>
  <cp:lastModifiedBy>Agnes</cp:lastModifiedBy>
  <cp:revision>229</cp:revision>
  <dcterms:created xsi:type="dcterms:W3CDTF">2012-06-20T13:08:11Z</dcterms:created>
  <dcterms:modified xsi:type="dcterms:W3CDTF">2013-10-20T09:42:22Z</dcterms:modified>
</cp:coreProperties>
</file>